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1pPr>
    <a:lvl2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2pPr>
    <a:lvl3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3pPr>
    <a:lvl4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4pPr>
    <a:lvl5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5pPr>
    <a:lvl6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6pPr>
    <a:lvl7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7pPr>
    <a:lvl8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8pPr>
    <a:lvl9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5EE"/>
          </a:solidFill>
        </a:fill>
      </a:tcStyle>
    </a:wholeTbl>
    <a:band2H>
      <a:tcTxStyle b="def" i="def"/>
      <a:tcStyle>
        <a:tcBdr/>
        <a:fill>
          <a:solidFill>
            <a:srgbClr val="E8EBF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5CD"/>
          </a:solidFill>
        </a:fill>
      </a:tcStyle>
    </a:wholeTbl>
    <a:band2H>
      <a:tcTxStyle b="def" i="def"/>
      <a:tcStyle>
        <a:tcBdr/>
        <a:fill>
          <a:solidFill>
            <a:srgbClr val="E8F2E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3E5"/>
          </a:solidFill>
        </a:fill>
      </a:tcStyle>
    </a:wholeTbl>
    <a:band2H>
      <a:tcTxStyle b="def" i="def"/>
      <a:tcStyle>
        <a:tcBdr/>
        <a:fill>
          <a:solidFill>
            <a:srgbClr val="ECEAF3"/>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p:spTree>
      <p:nvGrpSpPr>
        <p:cNvPr id="1" name=""/>
        <p:cNvGrpSpPr/>
        <p:nvPr/>
      </p:nvGrpSpPr>
      <p:grpSpPr>
        <a:xfrm>
          <a:off x="0" y="0"/>
          <a:ext cx="0" cy="0"/>
          <a:chOff x="0" y="0"/>
          <a:chExt cx="0" cy="0"/>
        </a:xfrm>
      </p:grpSpPr>
      <p:sp>
        <p:nvSpPr>
          <p:cNvPr id="11" name="Nivel corp unu…"/>
          <p:cNvSpPr txBox="1"/>
          <p:nvPr>
            <p:ph type="body" sz="quarter" idx="1" hasCustomPrompt="1"/>
          </p:nvPr>
        </p:nvSpPr>
        <p:spPr>
          <a:xfrm>
            <a:off x="1219200" y="11986162"/>
            <a:ext cx="21945599" cy="605792"/>
          </a:xfrm>
          <a:prstGeom prst="rect">
            <a:avLst/>
          </a:prstGeom>
        </p:spPr>
        <p:txBody>
          <a:bodyPr/>
          <a:lstStyle>
            <a:lvl1pPr marL="0" indent="0" algn="ctr" defTabSz="808990">
              <a:lnSpc>
                <a:spcPct val="100000"/>
              </a:lnSpc>
              <a:spcBef>
                <a:spcPts val="0"/>
              </a:spcBef>
              <a:buSzTx/>
              <a:buNone/>
              <a:defRPr spc="-29" sz="2900">
                <a:latin typeface="Avenir Next Medium"/>
                <a:ea typeface="Avenir Next Medium"/>
                <a:cs typeface="Avenir Next Medium"/>
                <a:sym typeface="Avenir Next Medium"/>
              </a:defRPr>
            </a:lvl1pPr>
            <a:lvl2pPr marL="906029" indent="-359929" algn="ctr" defTabSz="808990">
              <a:lnSpc>
                <a:spcPct val="100000"/>
              </a:lnSpc>
              <a:spcBef>
                <a:spcPts val="0"/>
              </a:spcBef>
              <a:defRPr spc="-29" sz="2900">
                <a:latin typeface="Avenir Next Medium"/>
                <a:ea typeface="Avenir Next Medium"/>
                <a:cs typeface="Avenir Next Medium"/>
                <a:sym typeface="Avenir Next Medium"/>
              </a:defRPr>
            </a:lvl2pPr>
            <a:lvl3pPr marL="1452129" indent="-359929" algn="ctr" defTabSz="808990">
              <a:lnSpc>
                <a:spcPct val="100000"/>
              </a:lnSpc>
              <a:spcBef>
                <a:spcPts val="0"/>
              </a:spcBef>
              <a:defRPr spc="-29" sz="2900">
                <a:latin typeface="Avenir Next Medium"/>
                <a:ea typeface="Avenir Next Medium"/>
                <a:cs typeface="Avenir Next Medium"/>
                <a:sym typeface="Avenir Next Medium"/>
              </a:defRPr>
            </a:lvl3pPr>
            <a:lvl4pPr marL="1998229" indent="-359929" algn="ctr" defTabSz="808990">
              <a:lnSpc>
                <a:spcPct val="100000"/>
              </a:lnSpc>
              <a:spcBef>
                <a:spcPts val="0"/>
              </a:spcBef>
              <a:defRPr spc="-29" sz="2900">
                <a:latin typeface="Avenir Next Medium"/>
                <a:ea typeface="Avenir Next Medium"/>
                <a:cs typeface="Avenir Next Medium"/>
                <a:sym typeface="Avenir Next Medium"/>
              </a:defRPr>
            </a:lvl4pPr>
            <a:lvl5pPr marL="2544329" indent="-359929" algn="ctr" defTabSz="808990">
              <a:lnSpc>
                <a:spcPct val="100000"/>
              </a:lnSpc>
              <a:spcBef>
                <a:spcPts val="0"/>
              </a:spcBef>
              <a:defRPr spc="-29" sz="2900">
                <a:latin typeface="Avenir Next Medium"/>
                <a:ea typeface="Avenir Next Medium"/>
                <a:cs typeface="Avenir Next Medium"/>
                <a:sym typeface="Avenir Next Medium"/>
              </a:defRPr>
            </a:lvl5pPr>
          </a:lstStyle>
          <a:p>
            <a:pPr/>
            <a:r>
              <a:t>Autor și dată</a:t>
            </a:r>
          </a:p>
          <a:p>
            <a:pPr lvl="1"/>
            <a:r>
              <a:t/>
            </a:r>
          </a:p>
          <a:p>
            <a:pPr lvl="2"/>
            <a:r>
              <a:t/>
            </a:r>
          </a:p>
          <a:p>
            <a:pPr lvl="3"/>
            <a:r>
              <a:t/>
            </a:r>
          </a:p>
          <a:p>
            <a:pPr lvl="4"/>
            <a:r>
              <a:t/>
            </a:r>
          </a:p>
        </p:txBody>
      </p:sp>
      <p:sp>
        <p:nvSpPr>
          <p:cNvPr id="12" name="Titlu prezentare"/>
          <p:cNvSpPr txBox="1"/>
          <p:nvPr>
            <p:ph type="title" hasCustomPrompt="1"/>
          </p:nvPr>
        </p:nvSpPr>
        <p:spPr>
          <a:xfrm>
            <a:off x="1219200" y="3543300"/>
            <a:ext cx="21945600" cy="4267200"/>
          </a:xfrm>
          <a:prstGeom prst="rect">
            <a:avLst/>
          </a:prstGeom>
        </p:spPr>
        <p:txBody>
          <a:bodyPr anchor="b"/>
          <a:lstStyle>
            <a:lvl1pPr>
              <a:defRPr spc="-128" sz="12800"/>
            </a:lvl1pPr>
          </a:lstStyle>
          <a:p>
            <a:pPr/>
            <a:r>
              <a:t>Titlu prezentare</a:t>
            </a:r>
          </a:p>
        </p:txBody>
      </p:sp>
      <p:sp>
        <p:nvSpPr>
          <p:cNvPr id="13" name="Nivel corp unu…"/>
          <p:cNvSpPr txBox="1"/>
          <p:nvPr>
            <p:ph type="body" sz="quarter" idx="21" hasCustomPrompt="1"/>
          </p:nvPr>
        </p:nvSpPr>
        <p:spPr>
          <a:xfrm>
            <a:off x="1219200" y="7567579"/>
            <a:ext cx="21945600" cy="2250594"/>
          </a:xfrm>
          <a:prstGeom prst="rect">
            <a:avLst/>
          </a:prstGeom>
        </p:spPr>
        <p:txBody>
          <a:bodyPr/>
          <a:lstStyle>
            <a:lvl1pPr marL="0" indent="0" algn="ctr" defTabSz="825500">
              <a:lnSpc>
                <a:spcPct val="100000"/>
              </a:lnSpc>
              <a:spcBef>
                <a:spcPts val="0"/>
              </a:spcBef>
              <a:buSzTx/>
              <a:buNone/>
              <a:defRPr spc="-100" sz="6000">
                <a:latin typeface="Avenir Next Demi Bold"/>
                <a:ea typeface="Avenir Next Demi Bold"/>
                <a:cs typeface="Avenir Next Demi Bold"/>
                <a:sym typeface="Avenir Next Demi Bold"/>
              </a:defRPr>
            </a:lvl1pPr>
          </a:lstStyle>
          <a:p>
            <a:pPr/>
            <a:r>
              <a:t>Subtitlu prezentare</a:t>
            </a:r>
          </a:p>
        </p:txBody>
      </p:sp>
      <p:sp>
        <p:nvSpPr>
          <p:cNvPr id="14" name="Număr diapozitiv"/>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oar titlu">
    <p:spTree>
      <p:nvGrpSpPr>
        <p:cNvPr id="1" name=""/>
        <p:cNvGrpSpPr/>
        <p:nvPr/>
      </p:nvGrpSpPr>
      <p:grpSpPr>
        <a:xfrm>
          <a:off x="0" y="0"/>
          <a:ext cx="0" cy="0"/>
          <a:chOff x="0" y="0"/>
          <a:chExt cx="0" cy="0"/>
        </a:xfrm>
      </p:grpSpPr>
      <p:sp>
        <p:nvSpPr>
          <p:cNvPr id="99" name="Titlu diapozitiv"/>
          <p:cNvSpPr txBox="1"/>
          <p:nvPr>
            <p:ph type="title" hasCustomPrompt="1"/>
          </p:nvPr>
        </p:nvSpPr>
        <p:spPr>
          <a:prstGeom prst="rect">
            <a:avLst/>
          </a:prstGeom>
        </p:spPr>
        <p:txBody>
          <a:bodyPr/>
          <a:lstStyle/>
          <a:p>
            <a:pPr/>
            <a:r>
              <a:t>Titlu diapozitiv</a:t>
            </a:r>
          </a:p>
        </p:txBody>
      </p:sp>
      <p:sp>
        <p:nvSpPr>
          <p:cNvPr id="100" name="Nivel corp unu…"/>
          <p:cNvSpPr txBox="1"/>
          <p:nvPr>
            <p:ph type="body" sz="quarter" idx="1" hasCustomPrompt="1"/>
          </p:nvPr>
        </p:nvSpPr>
        <p:spPr>
          <a:xfrm>
            <a:off x="1219200" y="2384648"/>
            <a:ext cx="21945602" cy="832614"/>
          </a:xfrm>
          <a:prstGeom prst="rect">
            <a:avLst/>
          </a:prstGeom>
        </p:spPr>
        <p:txBody>
          <a:bodyPr/>
          <a:lstStyle>
            <a:lvl1pPr marL="0" indent="0" algn="ctr" defTabSz="792479">
              <a:lnSpc>
                <a:spcPct val="100000"/>
              </a:lnSpc>
              <a:spcBef>
                <a:spcPts val="0"/>
              </a:spcBef>
              <a:buSzTx/>
              <a:buNone/>
              <a:defRPr spc="-42" sz="4200">
                <a:latin typeface="Avenir Next Demi Bold"/>
                <a:ea typeface="Avenir Next Demi Bold"/>
                <a:cs typeface="Avenir Next Demi Bold"/>
                <a:sym typeface="Avenir Next Demi Bold"/>
              </a:defRPr>
            </a:lvl1pPr>
            <a:lvl2pPr marL="1067377" indent="-521277" algn="ctr" defTabSz="792479">
              <a:lnSpc>
                <a:spcPct val="100000"/>
              </a:lnSpc>
              <a:spcBef>
                <a:spcPts val="0"/>
              </a:spcBef>
              <a:defRPr spc="-42" sz="4200">
                <a:latin typeface="Avenir Next Demi Bold"/>
                <a:ea typeface="Avenir Next Demi Bold"/>
                <a:cs typeface="Avenir Next Demi Bold"/>
                <a:sym typeface="Avenir Next Demi Bold"/>
              </a:defRPr>
            </a:lvl2pPr>
            <a:lvl3pPr marL="1613477" indent="-521277" algn="ctr" defTabSz="792479">
              <a:lnSpc>
                <a:spcPct val="100000"/>
              </a:lnSpc>
              <a:spcBef>
                <a:spcPts val="0"/>
              </a:spcBef>
              <a:defRPr spc="-42" sz="4200">
                <a:latin typeface="Avenir Next Demi Bold"/>
                <a:ea typeface="Avenir Next Demi Bold"/>
                <a:cs typeface="Avenir Next Demi Bold"/>
                <a:sym typeface="Avenir Next Demi Bold"/>
              </a:defRPr>
            </a:lvl3pPr>
            <a:lvl4pPr marL="2159577" indent="-521277" algn="ctr" defTabSz="792479">
              <a:lnSpc>
                <a:spcPct val="100000"/>
              </a:lnSpc>
              <a:spcBef>
                <a:spcPts val="0"/>
              </a:spcBef>
              <a:defRPr spc="-42" sz="4200">
                <a:latin typeface="Avenir Next Demi Bold"/>
                <a:ea typeface="Avenir Next Demi Bold"/>
                <a:cs typeface="Avenir Next Demi Bold"/>
                <a:sym typeface="Avenir Next Demi Bold"/>
              </a:defRPr>
            </a:lvl4pPr>
            <a:lvl5pPr marL="2705677" indent="-521277" algn="ctr" defTabSz="792479">
              <a:lnSpc>
                <a:spcPct val="100000"/>
              </a:lnSpc>
              <a:spcBef>
                <a:spcPts val="0"/>
              </a:spcBef>
              <a:defRPr spc="-42" sz="4200">
                <a:latin typeface="Avenir Next Demi Bold"/>
                <a:ea typeface="Avenir Next Demi Bold"/>
                <a:cs typeface="Avenir Next Demi Bold"/>
                <a:sym typeface="Avenir Next Demi Bold"/>
              </a:defRPr>
            </a:lvl5pPr>
          </a:lstStyle>
          <a:p>
            <a:pPr/>
            <a:r>
              <a:t>Subtitlu diapozitiv</a:t>
            </a:r>
          </a:p>
          <a:p>
            <a:pPr lvl="1"/>
            <a:r>
              <a:t/>
            </a:r>
          </a:p>
          <a:p>
            <a:pPr lvl="2"/>
            <a:r>
              <a:t/>
            </a:r>
          </a:p>
          <a:p>
            <a:pPr lvl="3"/>
            <a:r>
              <a:t/>
            </a:r>
          </a:p>
          <a:p>
            <a:pPr lvl="4"/>
            <a:r>
              <a:t/>
            </a:r>
          </a:p>
        </p:txBody>
      </p:sp>
      <p:sp>
        <p:nvSpPr>
          <p:cNvPr id="101" name="Număr diapozitiv"/>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ă">
    <p:spTree>
      <p:nvGrpSpPr>
        <p:cNvPr id="1" name=""/>
        <p:cNvGrpSpPr/>
        <p:nvPr/>
      </p:nvGrpSpPr>
      <p:grpSpPr>
        <a:xfrm>
          <a:off x="0" y="0"/>
          <a:ext cx="0" cy="0"/>
          <a:chOff x="0" y="0"/>
          <a:chExt cx="0" cy="0"/>
        </a:xfrm>
      </p:grpSpPr>
      <p:sp>
        <p:nvSpPr>
          <p:cNvPr id="108" name="Titlu agendă"/>
          <p:cNvSpPr txBox="1"/>
          <p:nvPr>
            <p:ph type="title" hasCustomPrompt="1"/>
          </p:nvPr>
        </p:nvSpPr>
        <p:spPr>
          <a:prstGeom prst="rect">
            <a:avLst/>
          </a:prstGeom>
        </p:spPr>
        <p:txBody>
          <a:bodyPr/>
          <a:lstStyle/>
          <a:p>
            <a:pPr/>
            <a:r>
              <a:t>Titlu agendă</a:t>
            </a:r>
          </a:p>
        </p:txBody>
      </p:sp>
      <p:sp>
        <p:nvSpPr>
          <p:cNvPr id="109" name="Nivel corp unu…"/>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0" defTabSz="825500">
              <a:lnSpc>
                <a:spcPct val="100000"/>
              </a:lnSpc>
              <a:buSzTx/>
              <a:buNone/>
              <a:defRPr spc="-136" sz="6800">
                <a:latin typeface="Canela Deck Regular"/>
                <a:ea typeface="Canela Deck Regular"/>
                <a:cs typeface="Canela Deck Regular"/>
                <a:sym typeface="Canela Deck Regular"/>
              </a:defRPr>
            </a:lvl2pPr>
            <a:lvl3pPr marL="0" indent="0" defTabSz="825500">
              <a:lnSpc>
                <a:spcPct val="100000"/>
              </a:lnSpc>
              <a:buSzTx/>
              <a:buNone/>
              <a:defRPr spc="-136" sz="6800">
                <a:latin typeface="Canela Deck Regular"/>
                <a:ea typeface="Canela Deck Regular"/>
                <a:cs typeface="Canela Deck Regular"/>
                <a:sym typeface="Canela Deck Regular"/>
              </a:defRPr>
            </a:lvl3pPr>
            <a:lvl4pPr marL="0" indent="0" defTabSz="825500">
              <a:lnSpc>
                <a:spcPct val="100000"/>
              </a:lnSpc>
              <a:buSzTx/>
              <a:buNone/>
              <a:defRPr spc="-136" sz="6800">
                <a:latin typeface="Canela Deck Regular"/>
                <a:ea typeface="Canela Deck Regular"/>
                <a:cs typeface="Canela Deck Regular"/>
                <a:sym typeface="Canela Deck Regular"/>
              </a:defRPr>
            </a:lvl4pPr>
            <a:lvl5pPr marL="0" indent="0" defTabSz="825500">
              <a:lnSpc>
                <a:spcPct val="100000"/>
              </a:lnSpc>
              <a:buSzTx/>
              <a:buNone/>
              <a:defRPr spc="-136" sz="6800">
                <a:latin typeface="Canela Deck Regular"/>
                <a:ea typeface="Canela Deck Regular"/>
                <a:cs typeface="Canela Deck Regular"/>
                <a:sym typeface="Canela Deck Regular"/>
              </a:defRPr>
            </a:lvl5pPr>
          </a:lstStyle>
          <a:p>
            <a:pPr/>
            <a:r>
              <a:t>Subiecte agendă</a:t>
            </a:r>
          </a:p>
          <a:p>
            <a:pPr lvl="1"/>
            <a:r>
              <a:t/>
            </a:r>
          </a:p>
          <a:p>
            <a:pPr lvl="2"/>
            <a:r>
              <a:t/>
            </a:r>
          </a:p>
          <a:p>
            <a:pPr lvl="3"/>
            <a:r>
              <a:t/>
            </a:r>
          </a:p>
          <a:p>
            <a:pPr lvl="4"/>
            <a:r>
              <a:t/>
            </a:r>
          </a:p>
        </p:txBody>
      </p:sp>
      <p:sp>
        <p:nvSpPr>
          <p:cNvPr id="110" name="Subtitlu agendă"/>
          <p:cNvSpPr txBox="1"/>
          <p:nvPr>
            <p:ph type="body" sz="quarter" idx="21" hasCustomPrompt="1"/>
          </p:nvPr>
        </p:nvSpPr>
        <p:spPr>
          <a:xfrm>
            <a:off x="1219200" y="2387114"/>
            <a:ext cx="21945602" cy="832614"/>
          </a:xfrm>
          <a:prstGeom prst="rect">
            <a:avLst/>
          </a:prstGeom>
        </p:spPr>
        <p:txBody>
          <a:bodyPr/>
          <a:lstStyle>
            <a:lvl1pPr marL="0" indent="0" algn="ctr" defTabSz="792479">
              <a:lnSpc>
                <a:spcPct val="100000"/>
              </a:lnSpc>
              <a:spcBef>
                <a:spcPts val="0"/>
              </a:spcBef>
              <a:buSzTx/>
              <a:buNone/>
              <a:defRPr spc="-100" sz="4200">
                <a:latin typeface="Avenir Next Demi Bold"/>
                <a:ea typeface="Avenir Next Demi Bold"/>
                <a:cs typeface="Avenir Next Demi Bold"/>
                <a:sym typeface="Avenir Next Demi Bold"/>
              </a:defRPr>
            </a:lvl1pPr>
          </a:lstStyle>
          <a:p>
            <a:pPr/>
            <a:r>
              <a:t>Subtitlu agendă</a:t>
            </a:r>
          </a:p>
        </p:txBody>
      </p:sp>
      <p:sp>
        <p:nvSpPr>
          <p:cNvPr id="111" name="Număr diapozitiv"/>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clarație">
    <p:spTree>
      <p:nvGrpSpPr>
        <p:cNvPr id="1" name=""/>
        <p:cNvGrpSpPr/>
        <p:nvPr/>
      </p:nvGrpSpPr>
      <p:grpSpPr>
        <a:xfrm>
          <a:off x="0" y="0"/>
          <a:ext cx="0" cy="0"/>
          <a:chOff x="0" y="0"/>
          <a:chExt cx="0" cy="0"/>
        </a:xfrm>
      </p:grpSpPr>
      <p:sp>
        <p:nvSpPr>
          <p:cNvPr id="118" name="Nivel corp unu…"/>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0" algn="ctr" defTabSz="2438400">
              <a:lnSpc>
                <a:spcPct val="80000"/>
              </a:lnSpc>
              <a:spcBef>
                <a:spcPts val="0"/>
              </a:spcBef>
              <a:buSzTx/>
              <a:buNone/>
              <a:defRPr sz="12800">
                <a:latin typeface="Canela Regular"/>
                <a:ea typeface="Canela Regular"/>
                <a:cs typeface="Canela Regular"/>
                <a:sym typeface="Canela Regular"/>
              </a:defRPr>
            </a:lvl2pPr>
            <a:lvl3pPr marL="0" indent="0" algn="ctr" defTabSz="2438400">
              <a:lnSpc>
                <a:spcPct val="80000"/>
              </a:lnSpc>
              <a:spcBef>
                <a:spcPts val="0"/>
              </a:spcBef>
              <a:buSzTx/>
              <a:buNone/>
              <a:defRPr sz="12800">
                <a:latin typeface="Canela Regular"/>
                <a:ea typeface="Canela Regular"/>
                <a:cs typeface="Canela Regular"/>
                <a:sym typeface="Canela Regular"/>
              </a:defRPr>
            </a:lvl3pPr>
            <a:lvl4pPr marL="0" indent="0" algn="ctr" defTabSz="2438400">
              <a:lnSpc>
                <a:spcPct val="80000"/>
              </a:lnSpc>
              <a:spcBef>
                <a:spcPts val="0"/>
              </a:spcBef>
              <a:buSzTx/>
              <a:buNone/>
              <a:defRPr sz="12800">
                <a:latin typeface="Canela Regular"/>
                <a:ea typeface="Canela Regular"/>
                <a:cs typeface="Canela Regular"/>
                <a:sym typeface="Canela Regular"/>
              </a:defRPr>
            </a:lvl4pPr>
            <a:lvl5pPr marL="0" indent="0" algn="ctr" defTabSz="2438400">
              <a:lnSpc>
                <a:spcPct val="80000"/>
              </a:lnSpc>
              <a:spcBef>
                <a:spcPts val="0"/>
              </a:spcBef>
              <a:buSzTx/>
              <a:buNone/>
              <a:defRPr sz="12800">
                <a:latin typeface="Canela Regular"/>
                <a:ea typeface="Canela Regular"/>
                <a:cs typeface="Canela Regular"/>
                <a:sym typeface="Canela Regular"/>
              </a:defRPr>
            </a:lvl5pPr>
          </a:lstStyle>
          <a:p>
            <a:pPr/>
            <a:r>
              <a:t>Declarație</a:t>
            </a:r>
          </a:p>
          <a:p>
            <a:pPr lvl="1"/>
            <a:r>
              <a:t/>
            </a:r>
          </a:p>
          <a:p>
            <a:pPr lvl="2"/>
            <a:r>
              <a:t/>
            </a:r>
          </a:p>
          <a:p>
            <a:pPr lvl="3"/>
            <a:r>
              <a:t/>
            </a:r>
          </a:p>
          <a:p>
            <a:pPr lvl="4"/>
            <a:r>
              <a:t/>
            </a:r>
          </a:p>
        </p:txBody>
      </p:sp>
      <p:sp>
        <p:nvSpPr>
          <p:cNvPr id="119" name="Număr diapozitiv"/>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taliu (mare)">
    <p:spTree>
      <p:nvGrpSpPr>
        <p:cNvPr id="1" name=""/>
        <p:cNvGrpSpPr/>
        <p:nvPr/>
      </p:nvGrpSpPr>
      <p:grpSpPr>
        <a:xfrm>
          <a:off x="0" y="0"/>
          <a:ext cx="0" cy="0"/>
          <a:chOff x="0" y="0"/>
          <a:chExt cx="0" cy="0"/>
        </a:xfrm>
      </p:grpSpPr>
      <p:sp>
        <p:nvSpPr>
          <p:cNvPr id="126" name="Nivel corp unu…"/>
          <p:cNvSpPr txBox="1"/>
          <p:nvPr>
            <p:ph type="body" sz="quarter" idx="1" hasCustomPrompt="1"/>
          </p:nvPr>
        </p:nvSpPr>
        <p:spPr>
          <a:xfrm>
            <a:off x="1219200" y="8462239"/>
            <a:ext cx="21945602" cy="832614"/>
          </a:xfrm>
          <a:prstGeom prst="rect">
            <a:avLst/>
          </a:prstGeom>
        </p:spPr>
        <p:txBody>
          <a:bodyPr/>
          <a:lstStyle>
            <a:lvl1pPr marL="0" indent="0" algn="ctr" defTabSz="792479">
              <a:lnSpc>
                <a:spcPct val="100000"/>
              </a:lnSpc>
              <a:spcBef>
                <a:spcPts val="0"/>
              </a:spcBef>
              <a:buSzTx/>
              <a:buNone/>
              <a:defRPr spc="-42" sz="4200">
                <a:latin typeface="Avenir Next Demi Bold"/>
                <a:ea typeface="Avenir Next Demi Bold"/>
                <a:cs typeface="Avenir Next Demi Bold"/>
                <a:sym typeface="Avenir Next Demi Bold"/>
              </a:defRPr>
            </a:lvl1pPr>
            <a:lvl2pPr marL="1067377" indent="-521277" algn="ctr" defTabSz="792479">
              <a:lnSpc>
                <a:spcPct val="100000"/>
              </a:lnSpc>
              <a:spcBef>
                <a:spcPts val="0"/>
              </a:spcBef>
              <a:defRPr spc="-42" sz="4200">
                <a:latin typeface="Avenir Next Demi Bold"/>
                <a:ea typeface="Avenir Next Demi Bold"/>
                <a:cs typeface="Avenir Next Demi Bold"/>
                <a:sym typeface="Avenir Next Demi Bold"/>
              </a:defRPr>
            </a:lvl2pPr>
            <a:lvl3pPr marL="1613477" indent="-521277" algn="ctr" defTabSz="792479">
              <a:lnSpc>
                <a:spcPct val="100000"/>
              </a:lnSpc>
              <a:spcBef>
                <a:spcPts val="0"/>
              </a:spcBef>
              <a:defRPr spc="-42" sz="4200">
                <a:latin typeface="Avenir Next Demi Bold"/>
                <a:ea typeface="Avenir Next Demi Bold"/>
                <a:cs typeface="Avenir Next Demi Bold"/>
                <a:sym typeface="Avenir Next Demi Bold"/>
              </a:defRPr>
            </a:lvl3pPr>
            <a:lvl4pPr marL="2159577" indent="-521277" algn="ctr" defTabSz="792479">
              <a:lnSpc>
                <a:spcPct val="100000"/>
              </a:lnSpc>
              <a:spcBef>
                <a:spcPts val="0"/>
              </a:spcBef>
              <a:defRPr spc="-42" sz="4200">
                <a:latin typeface="Avenir Next Demi Bold"/>
                <a:ea typeface="Avenir Next Demi Bold"/>
                <a:cs typeface="Avenir Next Demi Bold"/>
                <a:sym typeface="Avenir Next Demi Bold"/>
              </a:defRPr>
            </a:lvl4pPr>
            <a:lvl5pPr marL="2705677" indent="-521277" algn="ctr" defTabSz="792479">
              <a:lnSpc>
                <a:spcPct val="100000"/>
              </a:lnSpc>
              <a:spcBef>
                <a:spcPts val="0"/>
              </a:spcBef>
              <a:defRPr spc="-42" sz="4200">
                <a:latin typeface="Avenir Next Demi Bold"/>
                <a:ea typeface="Avenir Next Demi Bold"/>
                <a:cs typeface="Avenir Next Demi Bold"/>
                <a:sym typeface="Avenir Next Demi Bold"/>
              </a:defRPr>
            </a:lvl5pPr>
          </a:lstStyle>
          <a:p>
            <a:pPr/>
            <a:r>
              <a:t>Informații factuale</a:t>
            </a:r>
          </a:p>
          <a:p>
            <a:pPr lvl="1"/>
            <a:r>
              <a:t/>
            </a:r>
          </a:p>
          <a:p>
            <a:pPr lvl="2"/>
            <a:r>
              <a:t/>
            </a:r>
          </a:p>
          <a:p>
            <a:pPr lvl="3"/>
            <a:r>
              <a:t/>
            </a:r>
          </a:p>
          <a:p>
            <a:pPr lvl="4"/>
            <a:r>
              <a:t/>
            </a:r>
          </a:p>
        </p:txBody>
      </p:sp>
      <p:sp>
        <p:nvSpPr>
          <p:cNvPr id="127" name="Nivel corp unu…"/>
          <p:cNvSpPr txBox="1"/>
          <p:nvPr>
            <p:ph type="body" sz="half" idx="21" hasCustomPrompt="1"/>
          </p:nvPr>
        </p:nvSpPr>
        <p:spPr>
          <a:xfrm>
            <a:off x="1219200" y="4214483"/>
            <a:ext cx="21945600" cy="4269709"/>
          </a:xfrm>
          <a:prstGeom prst="rect">
            <a:avLst/>
          </a:prstGeom>
        </p:spPr>
        <p:txBody>
          <a:bodyPr anchor="b"/>
          <a:lstStyle/>
          <a:p>
            <a:pPr lvl="4" marL="0" indent="1097280" algn="ctr" defTabSz="975360">
              <a:lnSpc>
                <a:spcPct val="80000"/>
              </a:lnSpc>
              <a:spcBef>
                <a:spcPts val="0"/>
              </a:spcBef>
              <a:buSzTx/>
              <a:buNone/>
              <a:defRPr sz="8960">
                <a:latin typeface="Canela Bold"/>
                <a:ea typeface="Canela Bold"/>
                <a:cs typeface="Canela Bold"/>
                <a:sym typeface="Canela Bold"/>
              </a:defRPr>
            </a:pPr>
            <a:r>
              <a:t>100%
</a:t>
            </a:r>
          </a:p>
        </p:txBody>
      </p:sp>
      <p:sp>
        <p:nvSpPr>
          <p:cNvPr id="128" name="Număr diapozitiv"/>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
    <p:spTree>
      <p:nvGrpSpPr>
        <p:cNvPr id="1" name=""/>
        <p:cNvGrpSpPr/>
        <p:nvPr/>
      </p:nvGrpSpPr>
      <p:grpSpPr>
        <a:xfrm>
          <a:off x="0" y="0"/>
          <a:ext cx="0" cy="0"/>
          <a:chOff x="0" y="0"/>
          <a:chExt cx="0" cy="0"/>
        </a:xfrm>
      </p:grpSpPr>
      <p:sp>
        <p:nvSpPr>
          <p:cNvPr id="135" name="Nivel corp unu…"/>
          <p:cNvSpPr txBox="1"/>
          <p:nvPr>
            <p:ph type="body" sz="quarter" idx="1" hasCustomPrompt="1"/>
          </p:nvPr>
        </p:nvSpPr>
        <p:spPr>
          <a:xfrm>
            <a:off x="1219200" y="11100052"/>
            <a:ext cx="21945602" cy="832614"/>
          </a:xfrm>
          <a:prstGeom prst="rect">
            <a:avLst/>
          </a:prstGeom>
        </p:spPr>
        <p:txBody>
          <a:bodyPr anchor="ctr"/>
          <a:lstStyle>
            <a:lvl1pPr marL="0" indent="0" algn="ctr" defTabSz="792479">
              <a:lnSpc>
                <a:spcPct val="100000"/>
              </a:lnSpc>
              <a:spcBef>
                <a:spcPts val="0"/>
              </a:spcBef>
              <a:buSzTx/>
              <a:buNone/>
              <a:defRPr spc="-42" sz="4200">
                <a:latin typeface="Avenir Next Demi Bold"/>
                <a:ea typeface="Avenir Next Demi Bold"/>
                <a:cs typeface="Avenir Next Demi Bold"/>
                <a:sym typeface="Avenir Next Demi Bold"/>
              </a:defRPr>
            </a:lvl1pPr>
            <a:lvl2pPr marL="1067377" indent="-521277" algn="ctr" defTabSz="792479">
              <a:lnSpc>
                <a:spcPct val="100000"/>
              </a:lnSpc>
              <a:spcBef>
                <a:spcPts val="0"/>
              </a:spcBef>
              <a:defRPr spc="-42" sz="4200">
                <a:latin typeface="Avenir Next Demi Bold"/>
                <a:ea typeface="Avenir Next Demi Bold"/>
                <a:cs typeface="Avenir Next Demi Bold"/>
                <a:sym typeface="Avenir Next Demi Bold"/>
              </a:defRPr>
            </a:lvl2pPr>
            <a:lvl3pPr marL="1613477" indent="-521277" algn="ctr" defTabSz="792479">
              <a:lnSpc>
                <a:spcPct val="100000"/>
              </a:lnSpc>
              <a:spcBef>
                <a:spcPts val="0"/>
              </a:spcBef>
              <a:defRPr spc="-42" sz="4200">
                <a:latin typeface="Avenir Next Demi Bold"/>
                <a:ea typeface="Avenir Next Demi Bold"/>
                <a:cs typeface="Avenir Next Demi Bold"/>
                <a:sym typeface="Avenir Next Demi Bold"/>
              </a:defRPr>
            </a:lvl3pPr>
            <a:lvl4pPr marL="2159577" indent="-521277" algn="ctr" defTabSz="792479">
              <a:lnSpc>
                <a:spcPct val="100000"/>
              </a:lnSpc>
              <a:spcBef>
                <a:spcPts val="0"/>
              </a:spcBef>
              <a:defRPr spc="-42" sz="4200">
                <a:latin typeface="Avenir Next Demi Bold"/>
                <a:ea typeface="Avenir Next Demi Bold"/>
                <a:cs typeface="Avenir Next Demi Bold"/>
                <a:sym typeface="Avenir Next Demi Bold"/>
              </a:defRPr>
            </a:lvl4pPr>
            <a:lvl5pPr marL="2705677" indent="-521277" algn="ctr" defTabSz="792479">
              <a:lnSpc>
                <a:spcPct val="100000"/>
              </a:lnSpc>
              <a:spcBef>
                <a:spcPts val="0"/>
              </a:spcBef>
              <a:defRPr spc="-42" sz="4200">
                <a:latin typeface="Avenir Next Demi Bold"/>
                <a:ea typeface="Avenir Next Demi Bold"/>
                <a:cs typeface="Avenir Next Demi Bold"/>
                <a:sym typeface="Avenir Next Demi Bold"/>
              </a:defRPr>
            </a:lvl5pPr>
          </a:lstStyle>
          <a:p>
            <a:pPr/>
            <a:r>
              <a:t>Atribuire</a:t>
            </a:r>
          </a:p>
          <a:p>
            <a:pPr lvl="1"/>
            <a:r>
              <a:t/>
            </a:r>
          </a:p>
          <a:p>
            <a:pPr lvl="2"/>
            <a:r>
              <a:t/>
            </a:r>
          </a:p>
          <a:p>
            <a:pPr lvl="3"/>
            <a:r>
              <a:t/>
            </a:r>
          </a:p>
          <a:p>
            <a:pPr lvl="4"/>
            <a:r>
              <a:t/>
            </a:r>
          </a:p>
        </p:txBody>
      </p:sp>
      <p:sp>
        <p:nvSpPr>
          <p:cNvPr id="136" name="Nivel corp unu…"/>
          <p:cNvSpPr txBox="1"/>
          <p:nvPr>
            <p:ph type="body" sz="half" idx="21" hasCustomPrompt="1"/>
          </p:nvPr>
        </p:nvSpPr>
        <p:spPr>
          <a:xfrm>
            <a:off x="1219200" y="4178300"/>
            <a:ext cx="21945600" cy="4416425"/>
          </a:xfrm>
          <a:prstGeom prst="rect">
            <a:avLst/>
          </a:prstGeom>
        </p:spPr>
        <p:txBody>
          <a:bodyPr anchor="ctr"/>
          <a:lstStyle/>
          <a:p>
            <a:pPr lvl="4" marL="0" indent="2304287" algn="ctr" defTabSz="2048255">
              <a:lnSpc>
                <a:spcPct val="80000"/>
              </a:lnSpc>
              <a:spcBef>
                <a:spcPts val="0"/>
              </a:spcBef>
              <a:buSzTx/>
              <a:buNone/>
              <a:defRPr sz="7056">
                <a:latin typeface="Canela Bold"/>
                <a:ea typeface="Canela Bold"/>
                <a:cs typeface="Canela Bold"/>
                <a:sym typeface="Canela Bold"/>
              </a:defRPr>
            </a:pPr>
            <a:r>
              <a:t>“Citat important”
</a:t>
            </a:r>
          </a:p>
        </p:txBody>
      </p:sp>
      <p:sp>
        <p:nvSpPr>
          <p:cNvPr id="137" name="Număr diapozitiv"/>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oză - 3 exemplare">
    <p:spTree>
      <p:nvGrpSpPr>
        <p:cNvPr id="1" name=""/>
        <p:cNvGrpSpPr/>
        <p:nvPr/>
      </p:nvGrpSpPr>
      <p:grpSpPr>
        <a:xfrm>
          <a:off x="0" y="0"/>
          <a:ext cx="0" cy="0"/>
          <a:chOff x="0" y="0"/>
          <a:chExt cx="0" cy="0"/>
        </a:xfrm>
      </p:grpSpPr>
      <p:sp>
        <p:nvSpPr>
          <p:cNvPr id="144" name="Mare pe fundalul cerului la apus 2"/>
          <p:cNvSpPr/>
          <p:nvPr>
            <p:ph type="pic" sz="quarter" idx="21"/>
          </p:nvPr>
        </p:nvSpPr>
        <p:spPr>
          <a:xfrm>
            <a:off x="15744825" y="5581751"/>
            <a:ext cx="7365408" cy="8280402"/>
          </a:xfrm>
          <a:prstGeom prst="rect">
            <a:avLst/>
          </a:prstGeom>
        </p:spPr>
        <p:txBody>
          <a:bodyPr lIns="91439" tIns="45719" rIns="91439" bIns="45719">
            <a:noAutofit/>
          </a:bodyPr>
          <a:lstStyle/>
          <a:p>
            <a:pPr/>
          </a:p>
        </p:txBody>
      </p:sp>
      <p:sp>
        <p:nvSpPr>
          <p:cNvPr id="145" name="Mare pe fundalul cerului la apus 1"/>
          <p:cNvSpPr/>
          <p:nvPr>
            <p:ph type="pic" sz="quarter" idx="22"/>
          </p:nvPr>
        </p:nvSpPr>
        <p:spPr>
          <a:xfrm>
            <a:off x="15363825" y="1270000"/>
            <a:ext cx="8115300" cy="5409006"/>
          </a:xfrm>
          <a:prstGeom prst="rect">
            <a:avLst/>
          </a:prstGeom>
        </p:spPr>
        <p:txBody>
          <a:bodyPr lIns="91439" tIns="45719" rIns="91439" bIns="45719">
            <a:noAutofit/>
          </a:bodyPr>
          <a:lstStyle/>
          <a:p>
            <a:pPr/>
          </a:p>
        </p:txBody>
      </p:sp>
      <p:sp>
        <p:nvSpPr>
          <p:cNvPr id="146" name="Plajă și mare la apus"/>
          <p:cNvSpPr/>
          <p:nvPr>
            <p:ph type="pic" idx="23"/>
          </p:nvPr>
        </p:nvSpPr>
        <p:spPr>
          <a:xfrm>
            <a:off x="-63500" y="1270000"/>
            <a:ext cx="16764000" cy="11176000"/>
          </a:xfrm>
          <a:prstGeom prst="rect">
            <a:avLst/>
          </a:prstGeom>
        </p:spPr>
        <p:txBody>
          <a:bodyPr lIns="91439" tIns="45719" rIns="91439" bIns="45719">
            <a:noAutofit/>
          </a:bodyPr>
          <a:lstStyle/>
          <a:p>
            <a:pPr/>
          </a:p>
        </p:txBody>
      </p:sp>
      <p:sp>
        <p:nvSpPr>
          <p:cNvPr id="147" name="Număr diapozitiv"/>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oză">
    <p:spTree>
      <p:nvGrpSpPr>
        <p:cNvPr id="1" name=""/>
        <p:cNvGrpSpPr/>
        <p:nvPr/>
      </p:nvGrpSpPr>
      <p:grpSpPr>
        <a:xfrm>
          <a:off x="0" y="0"/>
          <a:ext cx="0" cy="0"/>
          <a:chOff x="0" y="0"/>
          <a:chExt cx="0" cy="0"/>
        </a:xfrm>
      </p:grpSpPr>
      <p:sp>
        <p:nvSpPr>
          <p:cNvPr id="154" name="plajă și mare la apus"/>
          <p:cNvSpPr/>
          <p:nvPr>
            <p:ph type="pic" idx="21"/>
          </p:nvPr>
        </p:nvSpPr>
        <p:spPr>
          <a:xfrm>
            <a:off x="1270000" y="-423334"/>
            <a:ext cx="21844000" cy="14562668"/>
          </a:xfrm>
          <a:prstGeom prst="rect">
            <a:avLst/>
          </a:prstGeom>
        </p:spPr>
        <p:txBody>
          <a:bodyPr lIns="91439" tIns="45719" rIns="91439" bIns="45719">
            <a:noAutofit/>
          </a:bodyPr>
          <a:lstStyle/>
          <a:p>
            <a:pPr/>
          </a:p>
        </p:txBody>
      </p:sp>
      <p:sp>
        <p:nvSpPr>
          <p:cNvPr id="155" name="Număr diapozitiv"/>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ără conținut">
    <p:spTree>
      <p:nvGrpSpPr>
        <p:cNvPr id="1" name=""/>
        <p:cNvGrpSpPr/>
        <p:nvPr/>
      </p:nvGrpSpPr>
      <p:grpSpPr>
        <a:xfrm>
          <a:off x="0" y="0"/>
          <a:ext cx="0" cy="0"/>
          <a:chOff x="0" y="0"/>
          <a:chExt cx="0" cy="0"/>
        </a:xfrm>
      </p:grpSpPr>
      <p:sp>
        <p:nvSpPr>
          <p:cNvPr id="162" name="Număr diapozitiv"/>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și poză">
    <p:spTree>
      <p:nvGrpSpPr>
        <p:cNvPr id="1" name=""/>
        <p:cNvGrpSpPr/>
        <p:nvPr/>
      </p:nvGrpSpPr>
      <p:grpSpPr>
        <a:xfrm>
          <a:off x="0" y="0"/>
          <a:ext cx="0" cy="0"/>
          <a:chOff x="0" y="0"/>
          <a:chExt cx="0" cy="0"/>
        </a:xfrm>
      </p:grpSpPr>
      <p:sp>
        <p:nvSpPr>
          <p:cNvPr id="21" name="Plajă și mare la apus"/>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Titlu prezentare"/>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Titlu prezentare</a:t>
            </a:r>
          </a:p>
        </p:txBody>
      </p:sp>
      <p:sp>
        <p:nvSpPr>
          <p:cNvPr id="23" name="Nivel corp unu…"/>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8" sz="6000">
                <a:solidFill>
                  <a:srgbClr val="FFFFFF"/>
                </a:solidFill>
                <a:latin typeface="Avenir Next Demi Bold"/>
                <a:ea typeface="Avenir Next Demi Bold"/>
                <a:cs typeface="Avenir Next Demi Bold"/>
                <a:sym typeface="Avenir Next Demi Bold"/>
              </a:defRPr>
            </a:lvl1pPr>
            <a:lvl2pPr marL="0" indent="0" algn="ctr" defTabSz="825500">
              <a:lnSpc>
                <a:spcPct val="100000"/>
              </a:lnSpc>
              <a:spcBef>
                <a:spcPts val="0"/>
              </a:spcBef>
              <a:buSzTx/>
              <a:buNone/>
              <a:defRPr spc="-58" sz="6000">
                <a:solidFill>
                  <a:srgbClr val="FFFFFF"/>
                </a:solidFill>
                <a:latin typeface="Avenir Next Demi Bold"/>
                <a:ea typeface="Avenir Next Demi Bold"/>
                <a:cs typeface="Avenir Next Demi Bold"/>
                <a:sym typeface="Avenir Next Demi Bold"/>
              </a:defRPr>
            </a:lvl2pPr>
            <a:lvl3pPr marL="0" indent="0" algn="ctr" defTabSz="825500">
              <a:lnSpc>
                <a:spcPct val="100000"/>
              </a:lnSpc>
              <a:spcBef>
                <a:spcPts val="0"/>
              </a:spcBef>
              <a:buSzTx/>
              <a:buNone/>
              <a:defRPr spc="-58" sz="6000">
                <a:solidFill>
                  <a:srgbClr val="FFFFFF"/>
                </a:solidFill>
                <a:latin typeface="Avenir Next Demi Bold"/>
                <a:ea typeface="Avenir Next Demi Bold"/>
                <a:cs typeface="Avenir Next Demi Bold"/>
                <a:sym typeface="Avenir Next Demi Bold"/>
              </a:defRPr>
            </a:lvl3pPr>
            <a:lvl4pPr marL="0" indent="0" algn="ctr" defTabSz="825500">
              <a:lnSpc>
                <a:spcPct val="100000"/>
              </a:lnSpc>
              <a:spcBef>
                <a:spcPts val="0"/>
              </a:spcBef>
              <a:buSzTx/>
              <a:buNone/>
              <a:defRPr spc="-58" sz="6000">
                <a:solidFill>
                  <a:srgbClr val="FFFFFF"/>
                </a:solidFill>
                <a:latin typeface="Avenir Next Demi Bold"/>
                <a:ea typeface="Avenir Next Demi Bold"/>
                <a:cs typeface="Avenir Next Demi Bold"/>
                <a:sym typeface="Avenir Next Demi Bold"/>
              </a:defRPr>
            </a:lvl4pPr>
            <a:lvl5pPr marL="0" indent="0" algn="ctr" defTabSz="825500">
              <a:lnSpc>
                <a:spcPct val="100000"/>
              </a:lnSpc>
              <a:spcBef>
                <a:spcPts val="0"/>
              </a:spcBef>
              <a:buSzTx/>
              <a:buNone/>
              <a:defRPr spc="-58" sz="6000">
                <a:solidFill>
                  <a:srgbClr val="FFFFFF"/>
                </a:solidFill>
                <a:latin typeface="Avenir Next Demi Bold"/>
                <a:ea typeface="Avenir Next Demi Bold"/>
                <a:cs typeface="Avenir Next Demi Bold"/>
                <a:sym typeface="Avenir Next Demi Bold"/>
              </a:defRPr>
            </a:lvl5pPr>
          </a:lstStyle>
          <a:p>
            <a:pPr/>
            <a:r>
              <a:t>Subtitlu prezentare</a:t>
            </a:r>
          </a:p>
          <a:p>
            <a:pPr lvl="1"/>
            <a:r>
              <a:t/>
            </a:r>
          </a:p>
          <a:p>
            <a:pPr lvl="2"/>
            <a:r>
              <a:t/>
            </a:r>
          </a:p>
          <a:p>
            <a:pPr lvl="3"/>
            <a:r>
              <a:t/>
            </a:r>
          </a:p>
          <a:p>
            <a:pPr lvl="4"/>
            <a:r>
              <a:t/>
            </a:r>
          </a:p>
        </p:txBody>
      </p:sp>
      <p:sp>
        <p:nvSpPr>
          <p:cNvPr id="24" name="Autor și dată"/>
          <p:cNvSpPr txBox="1"/>
          <p:nvPr>
            <p:ph type="body" sz="quarter" idx="22" hasCustomPrompt="1"/>
          </p:nvPr>
        </p:nvSpPr>
        <p:spPr>
          <a:xfrm>
            <a:off x="1219200" y="11988800"/>
            <a:ext cx="21945602" cy="605791"/>
          </a:xfrm>
          <a:prstGeom prst="rect">
            <a:avLst/>
          </a:prstGeom>
        </p:spPr>
        <p:txBody>
          <a:bodyPr/>
          <a:lstStyle>
            <a:lvl1pPr marL="0" indent="0" algn="ctr" defTabSz="808990">
              <a:lnSpc>
                <a:spcPct val="100000"/>
              </a:lnSpc>
              <a:spcBef>
                <a:spcPts val="0"/>
              </a:spcBef>
              <a:buSzTx/>
              <a:buNone/>
              <a:defRPr spc="-100" sz="2900">
                <a:solidFill>
                  <a:srgbClr val="FFFFFF"/>
                </a:solidFill>
                <a:latin typeface="Avenir Next Medium"/>
                <a:ea typeface="Avenir Next Medium"/>
                <a:cs typeface="Avenir Next Medium"/>
                <a:sym typeface="Avenir Next Medium"/>
              </a:defRPr>
            </a:lvl1pPr>
          </a:lstStyle>
          <a:p>
            <a:pPr/>
            <a:r>
              <a:t>Autor și dată</a:t>
            </a:r>
          </a:p>
        </p:txBody>
      </p:sp>
      <p:sp>
        <p:nvSpPr>
          <p:cNvPr id="25" name="Număr diapozitiv"/>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și poză (alt.)">
    <p:spTree>
      <p:nvGrpSpPr>
        <p:cNvPr id="1" name=""/>
        <p:cNvGrpSpPr/>
        <p:nvPr/>
      </p:nvGrpSpPr>
      <p:grpSpPr>
        <a:xfrm>
          <a:off x="0" y="0"/>
          <a:ext cx="0" cy="0"/>
          <a:chOff x="0" y="0"/>
          <a:chExt cx="0" cy="0"/>
        </a:xfrm>
      </p:grpSpPr>
      <p:sp>
        <p:nvSpPr>
          <p:cNvPr id="32" name="Titlu diapozitiv"/>
          <p:cNvSpPr txBox="1"/>
          <p:nvPr>
            <p:ph type="title" hasCustomPrompt="1"/>
          </p:nvPr>
        </p:nvSpPr>
        <p:spPr>
          <a:xfrm>
            <a:off x="1215494" y="4585101"/>
            <a:ext cx="9757339" cy="2540002"/>
          </a:xfrm>
          <a:prstGeom prst="rect">
            <a:avLst/>
          </a:prstGeom>
        </p:spPr>
        <p:txBody>
          <a:bodyPr anchor="b"/>
          <a:lstStyle/>
          <a:p>
            <a:pPr/>
            <a:r>
              <a:t>Titlu diapozitiv</a:t>
            </a:r>
          </a:p>
        </p:txBody>
      </p:sp>
      <p:sp>
        <p:nvSpPr>
          <p:cNvPr id="33" name="Mare pe fundalul cerului la apus"/>
          <p:cNvSpPr/>
          <p:nvPr>
            <p:ph type="pic" idx="21"/>
          </p:nvPr>
        </p:nvSpPr>
        <p:spPr>
          <a:xfrm>
            <a:off x="9283700" y="1270000"/>
            <a:ext cx="16751300" cy="11176000"/>
          </a:xfrm>
          <a:prstGeom prst="rect">
            <a:avLst/>
          </a:prstGeom>
        </p:spPr>
        <p:txBody>
          <a:bodyPr lIns="91439" tIns="45719" rIns="91439" bIns="45719">
            <a:noAutofit/>
          </a:bodyPr>
          <a:lstStyle/>
          <a:p>
            <a:pPr/>
          </a:p>
        </p:txBody>
      </p:sp>
      <p:sp>
        <p:nvSpPr>
          <p:cNvPr id="34" name="Nivel corp unu…"/>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Avenir Next Demi Bold"/>
                <a:ea typeface="Avenir Next Demi Bold"/>
                <a:cs typeface="Avenir Next Demi Bold"/>
                <a:sym typeface="Avenir Next Demi Bold"/>
              </a:defRPr>
            </a:lvl1pPr>
            <a:lvl2pPr marL="0" indent="0" algn="ctr" defTabSz="825500">
              <a:lnSpc>
                <a:spcPct val="100000"/>
              </a:lnSpc>
              <a:spcBef>
                <a:spcPts val="0"/>
              </a:spcBef>
              <a:buSzTx/>
              <a:buNone/>
              <a:defRPr spc="-44">
                <a:latin typeface="Avenir Next Demi Bold"/>
                <a:ea typeface="Avenir Next Demi Bold"/>
                <a:cs typeface="Avenir Next Demi Bold"/>
                <a:sym typeface="Avenir Next Demi Bold"/>
              </a:defRPr>
            </a:lvl2pPr>
            <a:lvl3pPr marL="0" indent="0" algn="ctr" defTabSz="825500">
              <a:lnSpc>
                <a:spcPct val="100000"/>
              </a:lnSpc>
              <a:spcBef>
                <a:spcPts val="0"/>
              </a:spcBef>
              <a:buSzTx/>
              <a:buNone/>
              <a:defRPr spc="-44">
                <a:latin typeface="Avenir Next Demi Bold"/>
                <a:ea typeface="Avenir Next Demi Bold"/>
                <a:cs typeface="Avenir Next Demi Bold"/>
                <a:sym typeface="Avenir Next Demi Bold"/>
              </a:defRPr>
            </a:lvl3pPr>
            <a:lvl4pPr marL="0" indent="0" algn="ctr" defTabSz="825500">
              <a:lnSpc>
                <a:spcPct val="100000"/>
              </a:lnSpc>
              <a:spcBef>
                <a:spcPts val="0"/>
              </a:spcBef>
              <a:buSzTx/>
              <a:buNone/>
              <a:defRPr spc="-44">
                <a:latin typeface="Avenir Next Demi Bold"/>
                <a:ea typeface="Avenir Next Demi Bold"/>
                <a:cs typeface="Avenir Next Demi Bold"/>
                <a:sym typeface="Avenir Next Demi Bold"/>
              </a:defRPr>
            </a:lvl4pPr>
            <a:lvl5pPr marL="0" indent="0" algn="ctr" defTabSz="825500">
              <a:lnSpc>
                <a:spcPct val="100000"/>
              </a:lnSpc>
              <a:spcBef>
                <a:spcPts val="0"/>
              </a:spcBef>
              <a:buSzTx/>
              <a:buNone/>
              <a:defRPr spc="-44">
                <a:latin typeface="Avenir Next Demi Bold"/>
                <a:ea typeface="Avenir Next Demi Bold"/>
                <a:cs typeface="Avenir Next Demi Bold"/>
                <a:sym typeface="Avenir Next Demi Bold"/>
              </a:defRPr>
            </a:lvl5pPr>
          </a:lstStyle>
          <a:p>
            <a:pPr/>
            <a:r>
              <a:t>Subtitlu diapozitiv</a:t>
            </a:r>
          </a:p>
          <a:p>
            <a:pPr lvl="1"/>
            <a:r>
              <a:t/>
            </a:r>
          </a:p>
          <a:p>
            <a:pPr lvl="2"/>
            <a:r>
              <a:t/>
            </a:r>
          </a:p>
          <a:p>
            <a:pPr lvl="3"/>
            <a:r>
              <a:t/>
            </a:r>
          </a:p>
          <a:p>
            <a:pPr lvl="4"/>
            <a:r>
              <a:t/>
            </a:r>
          </a:p>
        </p:txBody>
      </p:sp>
      <p:sp>
        <p:nvSpPr>
          <p:cNvPr id="35" name="Număr diapozitiv"/>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și marcatori">
    <p:spTree>
      <p:nvGrpSpPr>
        <p:cNvPr id="1" name=""/>
        <p:cNvGrpSpPr/>
        <p:nvPr/>
      </p:nvGrpSpPr>
      <p:grpSpPr>
        <a:xfrm>
          <a:off x="0" y="0"/>
          <a:ext cx="0" cy="0"/>
          <a:chOff x="0" y="0"/>
          <a:chExt cx="0" cy="0"/>
        </a:xfrm>
      </p:grpSpPr>
      <p:sp>
        <p:nvSpPr>
          <p:cNvPr id="42" name="Titlu diapozitiv"/>
          <p:cNvSpPr txBox="1"/>
          <p:nvPr>
            <p:ph type="title" hasCustomPrompt="1"/>
          </p:nvPr>
        </p:nvSpPr>
        <p:spPr>
          <a:prstGeom prst="rect">
            <a:avLst/>
          </a:prstGeom>
        </p:spPr>
        <p:txBody>
          <a:bodyPr/>
          <a:lstStyle/>
          <a:p>
            <a:pPr/>
            <a:r>
              <a:t>Titlu diapozitiv</a:t>
            </a:r>
          </a:p>
        </p:txBody>
      </p:sp>
      <p:sp>
        <p:nvSpPr>
          <p:cNvPr id="43" name="Nivel corp unu…"/>
          <p:cNvSpPr txBox="1"/>
          <p:nvPr>
            <p:ph type="body" idx="1" hasCustomPrompt="1"/>
          </p:nvPr>
        </p:nvSpPr>
        <p:spPr>
          <a:prstGeom prst="rect">
            <a:avLst/>
          </a:prstGeom>
        </p:spPr>
        <p:txBody>
          <a:bodyPr/>
          <a:lstStyle/>
          <a:p>
            <a:pPr/>
            <a:r>
              <a:t>Text marcator diapozitiv</a:t>
            </a:r>
          </a:p>
          <a:p>
            <a:pPr lvl="1"/>
            <a:r>
              <a:t/>
            </a:r>
          </a:p>
          <a:p>
            <a:pPr lvl="2"/>
            <a:r>
              <a:t/>
            </a:r>
          </a:p>
          <a:p>
            <a:pPr lvl="3"/>
            <a:r>
              <a:t/>
            </a:r>
          </a:p>
          <a:p>
            <a:pPr lvl="4"/>
            <a:r>
              <a:t/>
            </a:r>
          </a:p>
        </p:txBody>
      </p:sp>
      <p:sp>
        <p:nvSpPr>
          <p:cNvPr id="44" name="Subtitlu diapozitiv"/>
          <p:cNvSpPr txBox="1"/>
          <p:nvPr>
            <p:ph type="body" sz="quarter" idx="21" hasCustomPrompt="1"/>
          </p:nvPr>
        </p:nvSpPr>
        <p:spPr>
          <a:xfrm>
            <a:off x="1219200" y="2384648"/>
            <a:ext cx="21945602" cy="832614"/>
          </a:xfrm>
          <a:prstGeom prst="rect">
            <a:avLst/>
          </a:prstGeom>
        </p:spPr>
        <p:txBody>
          <a:bodyPr/>
          <a:lstStyle>
            <a:lvl1pPr marL="0" indent="0" algn="ctr" defTabSz="792479">
              <a:lnSpc>
                <a:spcPct val="100000"/>
              </a:lnSpc>
              <a:spcBef>
                <a:spcPts val="0"/>
              </a:spcBef>
              <a:buSzTx/>
              <a:buNone/>
              <a:defRPr spc="-100" sz="4200">
                <a:latin typeface="Avenir Next Demi Bold"/>
                <a:ea typeface="Avenir Next Demi Bold"/>
                <a:cs typeface="Avenir Next Demi Bold"/>
                <a:sym typeface="Avenir Next Demi Bold"/>
              </a:defRPr>
            </a:lvl1pPr>
          </a:lstStyle>
          <a:p>
            <a:pPr/>
            <a:r>
              <a:t>Subtitlu diapozitiv</a:t>
            </a:r>
          </a:p>
        </p:txBody>
      </p:sp>
      <p:sp>
        <p:nvSpPr>
          <p:cNvPr id="45" name="Număr diapozitiv"/>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rcatori">
    <p:spTree>
      <p:nvGrpSpPr>
        <p:cNvPr id="1" name=""/>
        <p:cNvGrpSpPr/>
        <p:nvPr/>
      </p:nvGrpSpPr>
      <p:grpSpPr>
        <a:xfrm>
          <a:off x="0" y="0"/>
          <a:ext cx="0" cy="0"/>
          <a:chOff x="0" y="0"/>
          <a:chExt cx="0" cy="0"/>
        </a:xfrm>
      </p:grpSpPr>
      <p:sp>
        <p:nvSpPr>
          <p:cNvPr id="52" name="Nivel corp unu…"/>
          <p:cNvSpPr txBox="1"/>
          <p:nvPr>
            <p:ph type="body" idx="1" hasCustomPrompt="1"/>
          </p:nvPr>
        </p:nvSpPr>
        <p:spPr>
          <a:xfrm>
            <a:off x="1219200" y="4013200"/>
            <a:ext cx="21945600" cy="8487148"/>
          </a:xfrm>
          <a:prstGeom prst="rect">
            <a:avLst/>
          </a:prstGeom>
        </p:spPr>
        <p:txBody>
          <a:bodyPr numCol="2" spcCol="2558383"/>
          <a:lstStyle/>
          <a:p>
            <a:pPr/>
            <a:r>
              <a:t>Text marcator diapozitiv</a:t>
            </a:r>
          </a:p>
          <a:p>
            <a:pPr lvl="1"/>
            <a:r>
              <a:t/>
            </a:r>
          </a:p>
          <a:p>
            <a:pPr lvl="2"/>
            <a:r>
              <a:t/>
            </a:r>
          </a:p>
          <a:p>
            <a:pPr lvl="3"/>
            <a:r>
              <a:t/>
            </a:r>
          </a:p>
          <a:p>
            <a:pPr lvl="4"/>
            <a:r>
              <a:t/>
            </a:r>
          </a:p>
        </p:txBody>
      </p:sp>
      <p:sp>
        <p:nvSpPr>
          <p:cNvPr id="53" name="Număr diapozitiv"/>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marcatori și poză">
    <p:spTree>
      <p:nvGrpSpPr>
        <p:cNvPr id="1" name=""/>
        <p:cNvGrpSpPr/>
        <p:nvPr/>
      </p:nvGrpSpPr>
      <p:grpSpPr>
        <a:xfrm>
          <a:off x="0" y="0"/>
          <a:ext cx="0" cy="0"/>
          <a:chOff x="0" y="0"/>
          <a:chExt cx="0" cy="0"/>
        </a:xfrm>
      </p:grpSpPr>
      <p:sp>
        <p:nvSpPr>
          <p:cNvPr id="60" name="Titlu diapozitiv"/>
          <p:cNvSpPr txBox="1"/>
          <p:nvPr>
            <p:ph type="title" hasCustomPrompt="1"/>
          </p:nvPr>
        </p:nvSpPr>
        <p:spPr>
          <a:xfrm>
            <a:off x="1219200" y="774700"/>
            <a:ext cx="9753600" cy="1600200"/>
          </a:xfrm>
          <a:prstGeom prst="rect">
            <a:avLst/>
          </a:prstGeom>
        </p:spPr>
        <p:txBody>
          <a:bodyPr/>
          <a:lstStyle/>
          <a:p>
            <a:pPr/>
            <a:r>
              <a:t>Titlu diapozitiv</a:t>
            </a:r>
          </a:p>
        </p:txBody>
      </p:sp>
      <p:sp>
        <p:nvSpPr>
          <p:cNvPr id="61" name="Mare pe fundalul cerului la apus"/>
          <p:cNvSpPr/>
          <p:nvPr>
            <p:ph type="pic" idx="21"/>
          </p:nvPr>
        </p:nvSpPr>
        <p:spPr>
          <a:xfrm>
            <a:off x="12192644" y="718588"/>
            <a:ext cx="10972801" cy="12329625"/>
          </a:xfrm>
          <a:prstGeom prst="rect">
            <a:avLst/>
          </a:prstGeom>
        </p:spPr>
        <p:txBody>
          <a:bodyPr lIns="91439" tIns="45719" rIns="91439" bIns="45719">
            <a:noAutofit/>
          </a:bodyPr>
          <a:lstStyle/>
          <a:p>
            <a:pPr/>
          </a:p>
        </p:txBody>
      </p:sp>
      <p:sp>
        <p:nvSpPr>
          <p:cNvPr id="62" name="Nivel corp unu…"/>
          <p:cNvSpPr txBox="1"/>
          <p:nvPr>
            <p:ph type="body" sz="quarter" idx="1" hasCustomPrompt="1"/>
          </p:nvPr>
        </p:nvSpPr>
        <p:spPr>
          <a:xfrm>
            <a:off x="1219200" y="2387600"/>
            <a:ext cx="9757569" cy="832612"/>
          </a:xfrm>
          <a:prstGeom prst="rect">
            <a:avLst/>
          </a:prstGeom>
        </p:spPr>
        <p:txBody>
          <a:bodyPr/>
          <a:lstStyle>
            <a:lvl1pPr marL="0" indent="0" algn="ctr" defTabSz="792479">
              <a:lnSpc>
                <a:spcPct val="100000"/>
              </a:lnSpc>
              <a:spcBef>
                <a:spcPts val="0"/>
              </a:spcBef>
              <a:buSzTx/>
              <a:buNone/>
              <a:defRPr spc="-42" sz="4200">
                <a:latin typeface="Avenir Next Demi Bold"/>
                <a:ea typeface="Avenir Next Demi Bold"/>
                <a:cs typeface="Avenir Next Demi Bold"/>
                <a:sym typeface="Avenir Next Demi Bold"/>
              </a:defRPr>
            </a:lvl1pPr>
            <a:lvl2pPr marL="1067377" indent="-521277" algn="ctr" defTabSz="792479">
              <a:lnSpc>
                <a:spcPct val="100000"/>
              </a:lnSpc>
              <a:spcBef>
                <a:spcPts val="0"/>
              </a:spcBef>
              <a:defRPr spc="-42" sz="4200">
                <a:latin typeface="Avenir Next Demi Bold"/>
                <a:ea typeface="Avenir Next Demi Bold"/>
                <a:cs typeface="Avenir Next Demi Bold"/>
                <a:sym typeface="Avenir Next Demi Bold"/>
              </a:defRPr>
            </a:lvl2pPr>
            <a:lvl3pPr marL="1613477" indent="-521277" algn="ctr" defTabSz="792479">
              <a:lnSpc>
                <a:spcPct val="100000"/>
              </a:lnSpc>
              <a:spcBef>
                <a:spcPts val="0"/>
              </a:spcBef>
              <a:defRPr spc="-42" sz="4200">
                <a:latin typeface="Avenir Next Demi Bold"/>
                <a:ea typeface="Avenir Next Demi Bold"/>
                <a:cs typeface="Avenir Next Demi Bold"/>
                <a:sym typeface="Avenir Next Demi Bold"/>
              </a:defRPr>
            </a:lvl3pPr>
            <a:lvl4pPr marL="2159577" indent="-521277" algn="ctr" defTabSz="792479">
              <a:lnSpc>
                <a:spcPct val="100000"/>
              </a:lnSpc>
              <a:spcBef>
                <a:spcPts val="0"/>
              </a:spcBef>
              <a:defRPr spc="-42" sz="4200">
                <a:latin typeface="Avenir Next Demi Bold"/>
                <a:ea typeface="Avenir Next Demi Bold"/>
                <a:cs typeface="Avenir Next Demi Bold"/>
                <a:sym typeface="Avenir Next Demi Bold"/>
              </a:defRPr>
            </a:lvl4pPr>
            <a:lvl5pPr marL="2705677" indent="-521277" algn="ctr" defTabSz="792479">
              <a:lnSpc>
                <a:spcPct val="100000"/>
              </a:lnSpc>
              <a:spcBef>
                <a:spcPts val="0"/>
              </a:spcBef>
              <a:defRPr spc="-42" sz="4200">
                <a:latin typeface="Avenir Next Demi Bold"/>
                <a:ea typeface="Avenir Next Demi Bold"/>
                <a:cs typeface="Avenir Next Demi Bold"/>
                <a:sym typeface="Avenir Next Demi Bold"/>
              </a:defRPr>
            </a:lvl5pPr>
          </a:lstStyle>
          <a:p>
            <a:pPr/>
            <a:r>
              <a:t>Subtitlu diapozitiv</a:t>
            </a:r>
          </a:p>
          <a:p>
            <a:pPr lvl="1"/>
            <a:r>
              <a:t/>
            </a:r>
          </a:p>
          <a:p>
            <a:pPr lvl="2"/>
            <a:r>
              <a:t/>
            </a:r>
          </a:p>
          <a:p>
            <a:pPr lvl="3"/>
            <a:r>
              <a:t/>
            </a:r>
          </a:p>
          <a:p>
            <a:pPr lvl="4"/>
            <a:r>
              <a:t/>
            </a:r>
          </a:p>
        </p:txBody>
      </p:sp>
      <p:sp>
        <p:nvSpPr>
          <p:cNvPr id="63" name="Nivel corp unu…"/>
          <p:cNvSpPr txBox="1"/>
          <p:nvPr>
            <p:ph type="body" sz="half" idx="22" hasCustomPrompt="1"/>
          </p:nvPr>
        </p:nvSpPr>
        <p:spPr>
          <a:xfrm>
            <a:off x="1219199" y="4023221"/>
            <a:ext cx="9757571" cy="8384680"/>
          </a:xfrm>
          <a:prstGeom prst="rect">
            <a:avLst/>
          </a:prstGeom>
        </p:spPr>
        <p:txBody>
          <a:bodyPr/>
          <a:lstStyle/>
          <a:p>
            <a:pPr/>
            <a:r>
              <a:t>Text marcator diapozitiv</a:t>
            </a:r>
          </a:p>
        </p:txBody>
      </p:sp>
      <p:sp>
        <p:nvSpPr>
          <p:cNvPr id="64" name="Număr diapozitiv"/>
          <p:cNvSpPr txBox="1"/>
          <p:nvPr>
            <p:ph type="sldNum" sz="quarter" idx="2"/>
          </p:nvPr>
        </p:nvSpPr>
        <p:spPr>
          <a:xfrm>
            <a:off x="11993880"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marcatori și video live mic">
    <p:spTree>
      <p:nvGrpSpPr>
        <p:cNvPr id="1" name=""/>
        <p:cNvGrpSpPr/>
        <p:nvPr/>
      </p:nvGrpSpPr>
      <p:grpSpPr>
        <a:xfrm>
          <a:off x="0" y="0"/>
          <a:ext cx="0" cy="0"/>
          <a:chOff x="0" y="0"/>
          <a:chExt cx="0" cy="0"/>
        </a:xfrm>
      </p:grpSpPr>
      <p:sp>
        <p:nvSpPr>
          <p:cNvPr id="71" name="Titlu diapozitiv"/>
          <p:cNvSpPr txBox="1"/>
          <p:nvPr>
            <p:ph type="title" hasCustomPrompt="1"/>
          </p:nvPr>
        </p:nvSpPr>
        <p:spPr>
          <a:xfrm>
            <a:off x="1219200" y="774700"/>
            <a:ext cx="9753600" cy="1600200"/>
          </a:xfrm>
          <a:prstGeom prst="rect">
            <a:avLst/>
          </a:prstGeom>
        </p:spPr>
        <p:txBody>
          <a:bodyPr/>
          <a:lstStyle/>
          <a:p>
            <a:pPr/>
            <a:r>
              <a:t>Titlu diapozitiv</a:t>
            </a:r>
          </a:p>
        </p:txBody>
      </p:sp>
      <p:sp>
        <p:nvSpPr>
          <p:cNvPr id="72" name="Nivel corp unu…"/>
          <p:cNvSpPr txBox="1"/>
          <p:nvPr>
            <p:ph type="body" sz="quarter" idx="1" hasCustomPrompt="1"/>
          </p:nvPr>
        </p:nvSpPr>
        <p:spPr>
          <a:xfrm>
            <a:off x="1219200" y="2387600"/>
            <a:ext cx="9757569" cy="832612"/>
          </a:xfrm>
          <a:prstGeom prst="rect">
            <a:avLst/>
          </a:prstGeom>
        </p:spPr>
        <p:txBody>
          <a:bodyPr/>
          <a:lstStyle>
            <a:lvl1pPr marL="0" indent="0" algn="ctr" defTabSz="792479">
              <a:lnSpc>
                <a:spcPct val="100000"/>
              </a:lnSpc>
              <a:spcBef>
                <a:spcPts val="0"/>
              </a:spcBef>
              <a:buSzTx/>
              <a:buNone/>
              <a:defRPr spc="-42" sz="4200">
                <a:latin typeface="Avenir Next Demi Bold"/>
                <a:ea typeface="Avenir Next Demi Bold"/>
                <a:cs typeface="Avenir Next Demi Bold"/>
                <a:sym typeface="Avenir Next Demi Bold"/>
              </a:defRPr>
            </a:lvl1pPr>
            <a:lvl2pPr marL="1067377" indent="-521277" algn="ctr" defTabSz="792479">
              <a:lnSpc>
                <a:spcPct val="100000"/>
              </a:lnSpc>
              <a:spcBef>
                <a:spcPts val="0"/>
              </a:spcBef>
              <a:defRPr spc="-42" sz="4200">
                <a:latin typeface="Avenir Next Demi Bold"/>
                <a:ea typeface="Avenir Next Demi Bold"/>
                <a:cs typeface="Avenir Next Demi Bold"/>
                <a:sym typeface="Avenir Next Demi Bold"/>
              </a:defRPr>
            </a:lvl2pPr>
            <a:lvl3pPr marL="1613477" indent="-521277" algn="ctr" defTabSz="792479">
              <a:lnSpc>
                <a:spcPct val="100000"/>
              </a:lnSpc>
              <a:spcBef>
                <a:spcPts val="0"/>
              </a:spcBef>
              <a:defRPr spc="-42" sz="4200">
                <a:latin typeface="Avenir Next Demi Bold"/>
                <a:ea typeface="Avenir Next Demi Bold"/>
                <a:cs typeface="Avenir Next Demi Bold"/>
                <a:sym typeface="Avenir Next Demi Bold"/>
              </a:defRPr>
            </a:lvl3pPr>
            <a:lvl4pPr marL="2159577" indent="-521277" algn="ctr" defTabSz="792479">
              <a:lnSpc>
                <a:spcPct val="100000"/>
              </a:lnSpc>
              <a:spcBef>
                <a:spcPts val="0"/>
              </a:spcBef>
              <a:defRPr spc="-42" sz="4200">
                <a:latin typeface="Avenir Next Demi Bold"/>
                <a:ea typeface="Avenir Next Demi Bold"/>
                <a:cs typeface="Avenir Next Demi Bold"/>
                <a:sym typeface="Avenir Next Demi Bold"/>
              </a:defRPr>
            </a:lvl4pPr>
            <a:lvl5pPr marL="2705677" indent="-521277" algn="ctr" defTabSz="792479">
              <a:lnSpc>
                <a:spcPct val="100000"/>
              </a:lnSpc>
              <a:spcBef>
                <a:spcPts val="0"/>
              </a:spcBef>
              <a:defRPr spc="-42" sz="4200">
                <a:latin typeface="Avenir Next Demi Bold"/>
                <a:ea typeface="Avenir Next Demi Bold"/>
                <a:cs typeface="Avenir Next Demi Bold"/>
                <a:sym typeface="Avenir Next Demi Bold"/>
              </a:defRPr>
            </a:lvl5pPr>
          </a:lstStyle>
          <a:p>
            <a:pPr/>
            <a:r>
              <a:t>Subtitlu diapozitiv</a:t>
            </a:r>
          </a:p>
          <a:p>
            <a:pPr lvl="1"/>
            <a:r>
              <a:t/>
            </a:r>
          </a:p>
          <a:p>
            <a:pPr lvl="2"/>
            <a:r>
              <a:t/>
            </a:r>
          </a:p>
          <a:p>
            <a:pPr lvl="3"/>
            <a:r>
              <a:t/>
            </a:r>
          </a:p>
          <a:p>
            <a:pPr lvl="4"/>
            <a:r>
              <a:t/>
            </a:r>
          </a:p>
        </p:txBody>
      </p:sp>
      <p:sp>
        <p:nvSpPr>
          <p:cNvPr id="73" name="Nivel corp unu…"/>
          <p:cNvSpPr txBox="1"/>
          <p:nvPr>
            <p:ph type="body" sz="half" idx="21" hasCustomPrompt="1"/>
          </p:nvPr>
        </p:nvSpPr>
        <p:spPr>
          <a:xfrm>
            <a:off x="1219199" y="4023221"/>
            <a:ext cx="9757571" cy="8384680"/>
          </a:xfrm>
          <a:prstGeom prst="rect">
            <a:avLst/>
          </a:prstGeom>
        </p:spPr>
        <p:txBody>
          <a:bodyPr/>
          <a:lstStyle/>
          <a:p>
            <a:pPr/>
            <a:r>
              <a:t>Text marcator diapozitiv</a:t>
            </a:r>
          </a:p>
        </p:txBody>
      </p:sp>
      <p:sp>
        <p:nvSpPr>
          <p:cNvPr id="74" name="Număr diapozitiv"/>
          <p:cNvSpPr txBox="1"/>
          <p:nvPr>
            <p:ph type="sldNum" sz="quarter" idx="2"/>
          </p:nvPr>
        </p:nvSpPr>
        <p:spPr>
          <a:xfrm>
            <a:off x="11993880"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marcatori și video live mare">
    <p:spTree>
      <p:nvGrpSpPr>
        <p:cNvPr id="1" name=""/>
        <p:cNvGrpSpPr/>
        <p:nvPr/>
      </p:nvGrpSpPr>
      <p:grpSpPr>
        <a:xfrm>
          <a:off x="0" y="0"/>
          <a:ext cx="0" cy="0"/>
          <a:chOff x="0" y="0"/>
          <a:chExt cx="0" cy="0"/>
        </a:xfrm>
      </p:grpSpPr>
      <p:sp>
        <p:nvSpPr>
          <p:cNvPr id="81" name="Titlu diapozitiv"/>
          <p:cNvSpPr txBox="1"/>
          <p:nvPr>
            <p:ph type="title" hasCustomPrompt="1"/>
          </p:nvPr>
        </p:nvSpPr>
        <p:spPr>
          <a:xfrm>
            <a:off x="1219200" y="774700"/>
            <a:ext cx="9753600" cy="1600200"/>
          </a:xfrm>
          <a:prstGeom prst="rect">
            <a:avLst/>
          </a:prstGeom>
        </p:spPr>
        <p:txBody>
          <a:bodyPr/>
          <a:lstStyle/>
          <a:p>
            <a:pPr/>
            <a:r>
              <a:t>Titlu diapozitiv</a:t>
            </a:r>
          </a:p>
        </p:txBody>
      </p:sp>
      <p:sp>
        <p:nvSpPr>
          <p:cNvPr id="82" name="Nivel corp unu…"/>
          <p:cNvSpPr txBox="1"/>
          <p:nvPr>
            <p:ph type="body" sz="quarter" idx="1" hasCustomPrompt="1"/>
          </p:nvPr>
        </p:nvSpPr>
        <p:spPr>
          <a:xfrm>
            <a:off x="1219200" y="2387600"/>
            <a:ext cx="9757569" cy="832612"/>
          </a:xfrm>
          <a:prstGeom prst="rect">
            <a:avLst/>
          </a:prstGeom>
        </p:spPr>
        <p:txBody>
          <a:bodyPr/>
          <a:lstStyle>
            <a:lvl1pPr marL="0" indent="0" algn="ctr" defTabSz="792479">
              <a:lnSpc>
                <a:spcPct val="100000"/>
              </a:lnSpc>
              <a:spcBef>
                <a:spcPts val="0"/>
              </a:spcBef>
              <a:buSzTx/>
              <a:buNone/>
              <a:defRPr spc="-42" sz="4200">
                <a:latin typeface="Avenir Next Demi Bold"/>
                <a:ea typeface="Avenir Next Demi Bold"/>
                <a:cs typeface="Avenir Next Demi Bold"/>
                <a:sym typeface="Avenir Next Demi Bold"/>
              </a:defRPr>
            </a:lvl1pPr>
            <a:lvl2pPr marL="1067377" indent="-521277" algn="ctr" defTabSz="792479">
              <a:lnSpc>
                <a:spcPct val="100000"/>
              </a:lnSpc>
              <a:spcBef>
                <a:spcPts val="0"/>
              </a:spcBef>
              <a:defRPr spc="-42" sz="4200">
                <a:latin typeface="Avenir Next Demi Bold"/>
                <a:ea typeface="Avenir Next Demi Bold"/>
                <a:cs typeface="Avenir Next Demi Bold"/>
                <a:sym typeface="Avenir Next Demi Bold"/>
              </a:defRPr>
            </a:lvl2pPr>
            <a:lvl3pPr marL="1613477" indent="-521277" algn="ctr" defTabSz="792479">
              <a:lnSpc>
                <a:spcPct val="100000"/>
              </a:lnSpc>
              <a:spcBef>
                <a:spcPts val="0"/>
              </a:spcBef>
              <a:defRPr spc="-42" sz="4200">
                <a:latin typeface="Avenir Next Demi Bold"/>
                <a:ea typeface="Avenir Next Demi Bold"/>
                <a:cs typeface="Avenir Next Demi Bold"/>
                <a:sym typeface="Avenir Next Demi Bold"/>
              </a:defRPr>
            </a:lvl3pPr>
            <a:lvl4pPr marL="2159577" indent="-521277" algn="ctr" defTabSz="792479">
              <a:lnSpc>
                <a:spcPct val="100000"/>
              </a:lnSpc>
              <a:spcBef>
                <a:spcPts val="0"/>
              </a:spcBef>
              <a:defRPr spc="-42" sz="4200">
                <a:latin typeface="Avenir Next Demi Bold"/>
                <a:ea typeface="Avenir Next Demi Bold"/>
                <a:cs typeface="Avenir Next Demi Bold"/>
                <a:sym typeface="Avenir Next Demi Bold"/>
              </a:defRPr>
            </a:lvl4pPr>
            <a:lvl5pPr marL="2705677" indent="-521277" algn="ctr" defTabSz="792479">
              <a:lnSpc>
                <a:spcPct val="100000"/>
              </a:lnSpc>
              <a:spcBef>
                <a:spcPts val="0"/>
              </a:spcBef>
              <a:defRPr spc="-42" sz="4200">
                <a:latin typeface="Avenir Next Demi Bold"/>
                <a:ea typeface="Avenir Next Demi Bold"/>
                <a:cs typeface="Avenir Next Demi Bold"/>
                <a:sym typeface="Avenir Next Demi Bold"/>
              </a:defRPr>
            </a:lvl5pPr>
          </a:lstStyle>
          <a:p>
            <a:pPr/>
            <a:r>
              <a:t>Subtitlu diapozitiv</a:t>
            </a:r>
          </a:p>
          <a:p>
            <a:pPr lvl="1"/>
            <a:r>
              <a:t/>
            </a:r>
          </a:p>
          <a:p>
            <a:pPr lvl="2"/>
            <a:r>
              <a:t/>
            </a:r>
          </a:p>
          <a:p>
            <a:pPr lvl="3"/>
            <a:r>
              <a:t/>
            </a:r>
          </a:p>
          <a:p>
            <a:pPr lvl="4"/>
            <a:r>
              <a:t/>
            </a:r>
          </a:p>
        </p:txBody>
      </p:sp>
      <p:sp>
        <p:nvSpPr>
          <p:cNvPr id="83" name="Nivel corp unu…"/>
          <p:cNvSpPr txBox="1"/>
          <p:nvPr>
            <p:ph type="body" sz="half" idx="21" hasCustomPrompt="1"/>
          </p:nvPr>
        </p:nvSpPr>
        <p:spPr>
          <a:xfrm>
            <a:off x="1219199" y="4023221"/>
            <a:ext cx="9757571" cy="8384680"/>
          </a:xfrm>
          <a:prstGeom prst="rect">
            <a:avLst/>
          </a:prstGeom>
        </p:spPr>
        <p:txBody>
          <a:bodyPr/>
          <a:lstStyle/>
          <a:p>
            <a:pPr/>
            <a:r>
              <a:t>Text marcator diapozitiv</a:t>
            </a:r>
          </a:p>
        </p:txBody>
      </p:sp>
      <p:sp>
        <p:nvSpPr>
          <p:cNvPr id="84" name="Număr diapozitiv"/>
          <p:cNvSpPr txBox="1"/>
          <p:nvPr>
            <p:ph type="sldNum" sz="quarter" idx="2"/>
          </p:nvPr>
        </p:nvSpPr>
        <p:spPr>
          <a:xfrm>
            <a:off x="11993880"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țiune">
    <p:spTree>
      <p:nvGrpSpPr>
        <p:cNvPr id="1" name=""/>
        <p:cNvGrpSpPr/>
        <p:nvPr/>
      </p:nvGrpSpPr>
      <p:grpSpPr>
        <a:xfrm>
          <a:off x="0" y="0"/>
          <a:ext cx="0" cy="0"/>
          <a:chOff x="0" y="0"/>
          <a:chExt cx="0" cy="0"/>
        </a:xfrm>
      </p:grpSpPr>
      <p:sp>
        <p:nvSpPr>
          <p:cNvPr id="91" name="Titlu secțiune"/>
          <p:cNvSpPr txBox="1"/>
          <p:nvPr>
            <p:ph type="title" hasCustomPrompt="1"/>
          </p:nvPr>
        </p:nvSpPr>
        <p:spPr>
          <a:xfrm>
            <a:off x="1219200" y="3242269"/>
            <a:ext cx="21945600" cy="6604002"/>
          </a:xfrm>
          <a:prstGeom prst="rect">
            <a:avLst/>
          </a:prstGeom>
        </p:spPr>
        <p:txBody>
          <a:bodyPr anchor="ctr"/>
          <a:lstStyle>
            <a:lvl1pPr>
              <a:defRPr spc="0" sz="12800"/>
            </a:lvl1pPr>
          </a:lstStyle>
          <a:p>
            <a:pPr/>
            <a:r>
              <a:t>Titlu secțiune</a:t>
            </a:r>
          </a:p>
        </p:txBody>
      </p:sp>
      <p:sp>
        <p:nvSpPr>
          <p:cNvPr id="92" name="Număr diapozitiv"/>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u diapozitiv"/>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Titlu diapozitiv</a:t>
            </a:r>
          </a:p>
        </p:txBody>
      </p:sp>
      <p:sp>
        <p:nvSpPr>
          <p:cNvPr id="3" name="Nivel corp unu…"/>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 marcator diapozitiv</a:t>
            </a:r>
          </a:p>
          <a:p>
            <a:pPr lvl="1"/>
            <a:r>
              <a:t/>
            </a:r>
          </a:p>
          <a:p>
            <a:pPr lvl="2"/>
            <a:r>
              <a:t/>
            </a:r>
          </a:p>
          <a:p>
            <a:pPr lvl="3"/>
            <a:r>
              <a:t/>
            </a:r>
          </a:p>
          <a:p>
            <a:pPr lvl="4"/>
            <a:r>
              <a:t/>
            </a:r>
          </a:p>
        </p:txBody>
      </p:sp>
      <p:sp>
        <p:nvSpPr>
          <p:cNvPr id="4" name="Număr diapozitiv"/>
          <p:cNvSpPr txBox="1"/>
          <p:nvPr>
            <p:ph type="sldNum" sz="quarter" idx="2"/>
          </p:nvPr>
        </p:nvSpPr>
        <p:spPr>
          <a:xfrm>
            <a:off x="11987530" y="12684760"/>
            <a:ext cx="408941" cy="444501"/>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2000">
                <a:solidFill>
                  <a:srgbClr val="5E5E5E"/>
                </a:solidFill>
                <a:latin typeface="Avenir Next Regular"/>
                <a:ea typeface="Avenir Next Regular"/>
                <a:cs typeface="Avenir Next Regular"/>
                <a:sym typeface="Avenir Next Regular"/>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1pPr>
      <a:lvl2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2pPr>
      <a:lvl3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3pPr>
      <a:lvl4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4pPr>
      <a:lvl5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5pPr>
      <a:lvl6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6pPr>
      <a:lvl7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7pPr>
      <a:lvl8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8pPr>
      <a:lvl9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9pPr>
    </p:titleStyle>
    <p:bodyStyle>
      <a:lvl1pPr marL="5461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1pPr>
      <a:lvl2pPr marL="10922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2pPr>
      <a:lvl3pPr marL="16383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3pPr>
      <a:lvl4pPr marL="21844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4pPr>
      <a:lvl5pPr marL="27305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5pPr>
      <a:lvl6pPr marL="32766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6pPr>
      <a:lvl7pPr marL="38227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7pPr>
      <a:lvl8pPr marL="43688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8pPr>
      <a:lvl9pPr marL="49149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1pPr>
      <a:lvl2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2pPr>
      <a:lvl3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3pPr>
      <a:lvl4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4pPr>
      <a:lvl5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5pPr>
      <a:lvl6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6pPr>
      <a:lvl7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7pPr>
      <a:lvl8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8pPr>
      <a:lvl9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 Id="rId3" Type="http://schemas.openxmlformats.org/officeDocument/2006/relationships/image" Target="../media/image3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 Id="rId3" Type="http://schemas.openxmlformats.org/officeDocument/2006/relationships/image" Target="../media/image4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 Id="rId3" Type="http://schemas.openxmlformats.org/officeDocument/2006/relationships/image" Target="../media/image4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 Id="rId3" Type="http://schemas.openxmlformats.org/officeDocument/2006/relationships/image" Target="../media/image5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 Id="rId3" Type="http://schemas.openxmlformats.org/officeDocument/2006/relationships/image" Target="../media/image5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4.png"/><Relationship Id="rId3" Type="http://schemas.openxmlformats.org/officeDocument/2006/relationships/image" Target="../media/image6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39.png"/><Relationship Id="rId6" Type="http://schemas.openxmlformats.org/officeDocument/2006/relationships/image" Target="../media/image72.png"/><Relationship Id="rId7" Type="http://schemas.openxmlformats.org/officeDocument/2006/relationships/image" Target="../media/image7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Efrem Dragoș-Sebastian-Mihaly"/>
          <p:cNvSpPr txBox="1"/>
          <p:nvPr>
            <p:ph type="body" sz="quarter" idx="1"/>
          </p:nvPr>
        </p:nvSpPr>
        <p:spPr>
          <a:xfrm>
            <a:off x="1219199" y="11986162"/>
            <a:ext cx="21945600" cy="605792"/>
          </a:xfrm>
          <a:prstGeom prst="rect">
            <a:avLst/>
          </a:prstGeom>
        </p:spPr>
        <p:txBody>
          <a:bodyPr/>
          <a:lstStyle>
            <a:lvl1pPr>
              <a:defRPr spc="-100"/>
            </a:lvl1pPr>
          </a:lstStyle>
          <a:p>
            <a:pPr/>
            <a:r>
              <a:t>Efrem Dragoș-Sebastian-Mihaly</a:t>
            </a:r>
          </a:p>
        </p:txBody>
      </p:sp>
      <p:sp>
        <p:nvSpPr>
          <p:cNvPr id="172" name="Bazele Inteligenței Artificiale"/>
          <p:cNvSpPr txBox="1"/>
          <p:nvPr>
            <p:ph type="title"/>
          </p:nvPr>
        </p:nvSpPr>
        <p:spPr>
          <a:prstGeom prst="rect">
            <a:avLst/>
          </a:prstGeom>
        </p:spPr>
        <p:txBody>
          <a:bodyPr/>
          <a:lstStyle>
            <a:lvl1pPr>
              <a:defRPr spc="-200"/>
            </a:lvl1pPr>
          </a:lstStyle>
          <a:p>
            <a:pPr/>
            <a:r>
              <a:t>Bazele Inteligenței Artificiale</a:t>
            </a:r>
          </a:p>
        </p:txBody>
      </p:sp>
      <p:sp>
        <p:nvSpPr>
          <p:cNvPr id="173" name="Lab 2. Modele parametrice"/>
          <p:cNvSpPr txBox="1"/>
          <p:nvPr/>
        </p:nvSpPr>
        <p:spPr>
          <a:xfrm>
            <a:off x="1219200" y="7567579"/>
            <a:ext cx="21945600" cy="22505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25500">
              <a:lnSpc>
                <a:spcPct val="100000"/>
              </a:lnSpc>
              <a:spcBef>
                <a:spcPts val="0"/>
              </a:spcBef>
              <a:defRPr spc="-100" sz="6000">
                <a:latin typeface="Avenir Next Demi Bold"/>
                <a:ea typeface="Avenir Next Demi Bold"/>
                <a:cs typeface="Avenir Next Demi Bold"/>
                <a:sym typeface="Avenir Next Demi Bold"/>
              </a:defRPr>
            </a:lvl1pPr>
          </a:lstStyle>
          <a:p>
            <a:pPr/>
            <a:r>
              <a:t>Lab 3. KNN și SVM</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269"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pic>
        <p:nvPicPr>
          <p:cNvPr id="270" name="Captură de ecran din 2024-10-13 la 20.40.55.png" descr="Captură de ecran din 2024-10-13 la 20.40.55.png"/>
          <p:cNvPicPr>
            <a:picLocks noChangeAspect="1"/>
          </p:cNvPicPr>
          <p:nvPr/>
        </p:nvPicPr>
        <p:blipFill>
          <a:blip r:embed="rId2">
            <a:extLst/>
          </a:blip>
          <a:stretch>
            <a:fillRect/>
          </a:stretch>
        </p:blipFill>
        <p:spPr>
          <a:xfrm>
            <a:off x="5349805" y="2702305"/>
            <a:ext cx="13684390" cy="10355094"/>
          </a:xfrm>
          <a:prstGeom prst="rect">
            <a:avLst/>
          </a:prstGeom>
          <a:ln w="12700">
            <a:miter lim="400000"/>
          </a:ln>
        </p:spPr>
      </p:pic>
      <p:pic>
        <p:nvPicPr>
          <p:cNvPr id="271" name="Captură de ecran din 2024-10-13 la 20.52.25.png" descr="Captură de ecran din 2024-10-13 la 20.52.25.png"/>
          <p:cNvPicPr>
            <a:picLocks noChangeAspect="1"/>
          </p:cNvPicPr>
          <p:nvPr/>
        </p:nvPicPr>
        <p:blipFill>
          <a:blip r:embed="rId3">
            <a:extLst/>
          </a:blip>
          <a:stretch>
            <a:fillRect/>
          </a:stretch>
        </p:blipFill>
        <p:spPr>
          <a:xfrm>
            <a:off x="5284663" y="2623620"/>
            <a:ext cx="14240288" cy="10512464"/>
          </a:xfrm>
          <a:prstGeom prst="rect">
            <a:avLst/>
          </a:prstGeom>
          <a:ln w="12700">
            <a:miter lim="400000"/>
          </a:ln>
        </p:spPr>
      </p:pic>
      <p:sp>
        <p:nvSpPr>
          <p:cNvPr id="272"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K-Nearest Neighbors</a:t>
            </a:r>
          </a:p>
        </p:txBody>
      </p:sp>
      <p:sp>
        <p:nvSpPr>
          <p:cNvPr id="273" name="Oval"/>
          <p:cNvSpPr/>
          <p:nvPr/>
        </p:nvSpPr>
        <p:spPr>
          <a:xfrm>
            <a:off x="10414585" y="6129359"/>
            <a:ext cx="306893" cy="284507"/>
          </a:xfrm>
          <a:prstGeom prst="ellipse">
            <a:avLst/>
          </a:prstGeom>
          <a:solidFill>
            <a:srgbClr val="000000"/>
          </a:solidFill>
          <a:ln w="25400">
            <a:solidFill>
              <a:srgbClr val="000000"/>
            </a:solidFill>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3"/>
                                        </p:tgtEl>
                                        <p:attrNameLst>
                                          <p:attrName>style.visibility</p:attrName>
                                        </p:attrNameLst>
                                      </p:cBhvr>
                                      <p:to>
                                        <p:strVal val="visible"/>
                                      </p:to>
                                    </p:set>
                                    <p:animEffect filter="dissolve" transition="in">
                                      <p:cBhvr>
                                        <p:cTn id="7" dur="2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3"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276"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pic>
        <p:nvPicPr>
          <p:cNvPr id="277" name="Captură de ecran din 2024-10-13 la 20.40.55.png" descr="Captură de ecran din 2024-10-13 la 20.40.55.png"/>
          <p:cNvPicPr>
            <a:picLocks noChangeAspect="1"/>
          </p:cNvPicPr>
          <p:nvPr/>
        </p:nvPicPr>
        <p:blipFill>
          <a:blip r:embed="rId2">
            <a:extLst/>
          </a:blip>
          <a:stretch>
            <a:fillRect/>
          </a:stretch>
        </p:blipFill>
        <p:spPr>
          <a:xfrm>
            <a:off x="761418" y="2795945"/>
            <a:ext cx="13684390" cy="10355094"/>
          </a:xfrm>
          <a:prstGeom prst="rect">
            <a:avLst/>
          </a:prstGeom>
          <a:ln w="12700">
            <a:miter lim="400000"/>
          </a:ln>
        </p:spPr>
      </p:pic>
      <p:pic>
        <p:nvPicPr>
          <p:cNvPr id="278" name="Captură de ecran din 2024-10-13 la 20.52.25.png" descr="Captură de ecran din 2024-10-13 la 20.52.25.png"/>
          <p:cNvPicPr>
            <a:picLocks noChangeAspect="1"/>
          </p:cNvPicPr>
          <p:nvPr/>
        </p:nvPicPr>
        <p:blipFill>
          <a:blip r:embed="rId3">
            <a:extLst/>
          </a:blip>
          <a:stretch>
            <a:fillRect/>
          </a:stretch>
        </p:blipFill>
        <p:spPr>
          <a:xfrm>
            <a:off x="696275" y="2717260"/>
            <a:ext cx="14240289" cy="10512464"/>
          </a:xfrm>
          <a:prstGeom prst="rect">
            <a:avLst/>
          </a:prstGeom>
          <a:ln w="12700">
            <a:miter lim="400000"/>
          </a:ln>
        </p:spPr>
      </p:pic>
      <p:sp>
        <p:nvSpPr>
          <p:cNvPr id="279"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K-Nearest Neighbors</a:t>
            </a:r>
          </a:p>
        </p:txBody>
      </p:sp>
      <p:sp>
        <p:nvSpPr>
          <p:cNvPr id="280" name="Oval"/>
          <p:cNvSpPr/>
          <p:nvPr/>
        </p:nvSpPr>
        <p:spPr>
          <a:xfrm>
            <a:off x="5826198" y="6223000"/>
            <a:ext cx="306893" cy="284507"/>
          </a:xfrm>
          <a:prstGeom prst="ellipse">
            <a:avLst/>
          </a:prstGeom>
          <a:solidFill>
            <a:srgbClr val="000000"/>
          </a:solidFill>
          <a:ln w="25400">
            <a:solidFill>
              <a:srgbClr val="000000"/>
            </a:solidFill>
          </a:ln>
        </p:spPr>
        <p:txBody>
          <a:bodyPr lIns="50800" tIns="50800" rIns="50800" bIns="50800" anchor="ctr"/>
          <a:lstStyle/>
          <a:p>
            <a:pPr/>
          </a:p>
        </p:txBody>
      </p:sp>
      <p:sp>
        <p:nvSpPr>
          <p:cNvPr id="281" name="- un algoritm simplu și intuitiv de clasificare care funcționează pe baza similarității între puncte de date."/>
          <p:cNvSpPr txBox="1"/>
          <p:nvPr/>
        </p:nvSpPr>
        <p:spPr>
          <a:xfrm>
            <a:off x="14994222" y="3004827"/>
            <a:ext cx="6568174"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rgbClr val="111111"/>
                </a:solidFill>
                <a:latin typeface="Canela Text Regular"/>
                <a:ea typeface="Canela Text Regular"/>
                <a:cs typeface="Canela Text Regular"/>
                <a:sym typeface="Canela Text Regular"/>
              </a:defRPr>
            </a:lvl1pPr>
          </a:lstStyle>
          <a:p>
            <a:pPr/>
            <a:r>
              <a:t> - un algoritm simplu și intuitiv de clasificare care funcționează pe baza similarității între puncte de date. </a:t>
            </a:r>
          </a:p>
        </p:txBody>
      </p:sp>
      <p:sp>
        <p:nvSpPr>
          <p:cNvPr id="282" name="- când avem un exemplu nou de floare (un punct nou de date), KNN caută în setul de date cele mai apropiate k flori, calculând distanța dintre floarea nouă și toate florile din setul de antrenament. În general, se folosește distanța Euclidiană pentru a mă"/>
          <p:cNvSpPr txBox="1"/>
          <p:nvPr/>
        </p:nvSpPr>
        <p:spPr>
          <a:xfrm>
            <a:off x="14898669" y="7111402"/>
            <a:ext cx="9424030" cy="473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Georgia"/>
                <a:ea typeface="Georgia"/>
                <a:cs typeface="Georgia"/>
                <a:sym typeface="Georgia"/>
              </a:defRPr>
            </a:pPr>
            <a:r>
              <a:t>- când avem un exemplu nou de floare (un punct nou de date), KNN caută în setul de date cele mai apropiate </a:t>
            </a:r>
            <a:r>
              <a:rPr u="sng">
                <a:latin typeface="Canela Bold"/>
                <a:ea typeface="Canela Bold"/>
                <a:cs typeface="Canela Bold"/>
                <a:sym typeface="Canela Bold"/>
              </a:rPr>
              <a:t>k</a:t>
            </a:r>
            <a:r>
              <a:t> flori, calculând distanța dintre floarea nouă și toate florile din setul de antrenament. În general, se folosește distanța Euclidiană pentru a măsura această apropiere.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281"/>
                                        </p:tgtEl>
                                        <p:attrNameLst>
                                          <p:attrName>style.visibility</p:attrName>
                                        </p:attrNameLst>
                                      </p:cBhvr>
                                      <p:to>
                                        <p:strVal val="visible"/>
                                      </p:to>
                                    </p:set>
                                    <p:anim calcmode="lin" valueType="num">
                                      <p:cBhvr>
                                        <p:cTn id="7" dur="1000" fill="hold"/>
                                        <p:tgtEl>
                                          <p:spTgt spid="281"/>
                                        </p:tgtEl>
                                        <p:attrNameLst>
                                          <p:attrName>ppt_x</p:attrName>
                                        </p:attrNameLst>
                                      </p:cBhvr>
                                      <p:tavLst>
                                        <p:tav tm="0">
                                          <p:val>
                                            <p:strVal val="0-#ppt_w/2"/>
                                          </p:val>
                                        </p:tav>
                                        <p:tav tm="100000">
                                          <p:val>
                                            <p:strVal val="#ppt_x"/>
                                          </p:val>
                                        </p:tav>
                                      </p:tavLst>
                                    </p:anim>
                                    <p:anim calcmode="lin" valueType="num">
                                      <p:cBhvr>
                                        <p:cTn id="8" dur="1000" fill="hold"/>
                                        <p:tgtEl>
                                          <p:spTgt spid="28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0"/>
                                  </p:stCondLst>
                                  <p:iterate type="el" backwards="0">
                                    <p:tmAbs val="0"/>
                                  </p:iterate>
                                  <p:childTnLst>
                                    <p:set>
                                      <p:cBhvr>
                                        <p:cTn id="11" fill="hold"/>
                                        <p:tgtEl>
                                          <p:spTgt spid="282"/>
                                        </p:tgtEl>
                                        <p:attrNameLst>
                                          <p:attrName>style.visibility</p:attrName>
                                        </p:attrNameLst>
                                      </p:cBhvr>
                                      <p:to>
                                        <p:strVal val="visible"/>
                                      </p:to>
                                    </p:set>
                                    <p:anim calcmode="lin" valueType="num">
                                      <p:cBhvr>
                                        <p:cTn id="12" dur="1000" fill="hold"/>
                                        <p:tgtEl>
                                          <p:spTgt spid="282"/>
                                        </p:tgtEl>
                                        <p:attrNameLst>
                                          <p:attrName>ppt_x</p:attrName>
                                        </p:attrNameLst>
                                      </p:cBhvr>
                                      <p:tavLst>
                                        <p:tav tm="0">
                                          <p:val>
                                            <p:strVal val="0-#ppt_w/2"/>
                                          </p:val>
                                        </p:tav>
                                        <p:tav tm="100000">
                                          <p:val>
                                            <p:strVal val="#ppt_x"/>
                                          </p:val>
                                        </p:tav>
                                      </p:tavLst>
                                    </p:anim>
                                    <p:anim calcmode="lin" valueType="num">
                                      <p:cBhvr>
                                        <p:cTn id="13" dur="1000" fill="hold"/>
                                        <p:tgtEl>
                                          <p:spTgt spid="2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1" grpId="1"/>
      <p:bldP build="whole" bldLvl="1" animBg="1" rev="0" advAuto="0" spid="282"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285"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pic>
        <p:nvPicPr>
          <p:cNvPr id="286" name="Captură de ecran din 2024-10-13 la 20.40.55.png" descr="Captură de ecran din 2024-10-13 la 20.40.55.png"/>
          <p:cNvPicPr>
            <a:picLocks noChangeAspect="1"/>
          </p:cNvPicPr>
          <p:nvPr/>
        </p:nvPicPr>
        <p:blipFill>
          <a:blip r:embed="rId2">
            <a:extLst/>
          </a:blip>
          <a:stretch>
            <a:fillRect/>
          </a:stretch>
        </p:blipFill>
        <p:spPr>
          <a:xfrm>
            <a:off x="761418" y="2795946"/>
            <a:ext cx="13684390" cy="10355093"/>
          </a:xfrm>
          <a:prstGeom prst="rect">
            <a:avLst/>
          </a:prstGeom>
          <a:ln w="12700">
            <a:miter lim="400000"/>
          </a:ln>
        </p:spPr>
      </p:pic>
      <p:pic>
        <p:nvPicPr>
          <p:cNvPr id="287" name="Captură de ecran din 2024-10-13 la 20.52.25.png" descr="Captură de ecran din 2024-10-13 la 20.52.25.png"/>
          <p:cNvPicPr>
            <a:picLocks noChangeAspect="1"/>
          </p:cNvPicPr>
          <p:nvPr/>
        </p:nvPicPr>
        <p:blipFill>
          <a:blip r:embed="rId3">
            <a:extLst/>
          </a:blip>
          <a:stretch>
            <a:fillRect/>
          </a:stretch>
        </p:blipFill>
        <p:spPr>
          <a:xfrm>
            <a:off x="696276" y="2717260"/>
            <a:ext cx="14240288" cy="10512464"/>
          </a:xfrm>
          <a:prstGeom prst="rect">
            <a:avLst/>
          </a:prstGeom>
          <a:ln w="12700">
            <a:miter lim="400000"/>
          </a:ln>
        </p:spPr>
      </p:pic>
      <p:sp>
        <p:nvSpPr>
          <p:cNvPr id="288"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K-Nearest Neighbors</a:t>
            </a:r>
          </a:p>
        </p:txBody>
      </p:sp>
      <p:sp>
        <p:nvSpPr>
          <p:cNvPr id="289" name="Oval"/>
          <p:cNvSpPr/>
          <p:nvPr/>
        </p:nvSpPr>
        <p:spPr>
          <a:xfrm>
            <a:off x="5826198" y="6223000"/>
            <a:ext cx="306893" cy="284507"/>
          </a:xfrm>
          <a:prstGeom prst="ellipse">
            <a:avLst/>
          </a:prstGeom>
          <a:solidFill>
            <a:srgbClr val="000000"/>
          </a:solidFill>
          <a:ln w="25400">
            <a:solidFill>
              <a:srgbClr val="000000"/>
            </a:solidFill>
          </a:ln>
        </p:spPr>
        <p:txBody>
          <a:bodyPr lIns="50800" tIns="50800" rIns="50800" bIns="50800" anchor="ctr"/>
          <a:lstStyle/>
          <a:p>
            <a:pPr/>
          </a:p>
        </p:txBody>
      </p:sp>
      <p:sp>
        <p:nvSpPr>
          <p:cNvPr id="290" name="Exemplu:"/>
          <p:cNvSpPr txBox="1"/>
          <p:nvPr/>
        </p:nvSpPr>
        <p:spPr>
          <a:xfrm>
            <a:off x="15116788" y="3118640"/>
            <a:ext cx="287610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Exemplu:</a:t>
            </a:r>
          </a:p>
        </p:txBody>
      </p:sp>
      <p:sp>
        <p:nvSpPr>
          <p:cNvPr id="291" name="La k = 1:"/>
          <p:cNvSpPr txBox="1"/>
          <p:nvPr/>
        </p:nvSpPr>
        <p:spPr>
          <a:xfrm>
            <a:off x="15135516" y="4317239"/>
            <a:ext cx="2210893"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La k = 1:</a:t>
            </a:r>
          </a:p>
        </p:txBody>
      </p:sp>
      <p:sp>
        <p:nvSpPr>
          <p:cNvPr id="292" name="Algoritmul va căuta floarea care este cea mai apropiată de punctul nou pe baza distanței Euclidiene."/>
          <p:cNvSpPr txBox="1"/>
          <p:nvPr/>
        </p:nvSpPr>
        <p:spPr>
          <a:xfrm>
            <a:off x="15147148" y="5425453"/>
            <a:ext cx="8932376"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Georgia"/>
                <a:ea typeface="Georgia"/>
                <a:cs typeface="Georgia"/>
                <a:sym typeface="Georgia"/>
              </a:defRPr>
            </a:lvl1pPr>
          </a:lstStyle>
          <a:p>
            <a:pPr/>
            <a:r>
              <a:t>Algoritmul va căuta floarea care este cea mai apropiată de punctul nou pe baza distanței Euclidiene.</a:t>
            </a:r>
          </a:p>
        </p:txBody>
      </p:sp>
      <p:sp>
        <p:nvSpPr>
          <p:cNvPr id="293" name="Noua floare va fi clasificată exact ca specia vecinului său cel mai apropiat."/>
          <p:cNvSpPr txBox="1"/>
          <p:nvPr/>
        </p:nvSpPr>
        <p:spPr>
          <a:xfrm>
            <a:off x="15102156" y="8015749"/>
            <a:ext cx="8169386"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Georgia"/>
                <a:ea typeface="Georgia"/>
                <a:cs typeface="Georgia"/>
                <a:sym typeface="Georgia"/>
              </a:defRPr>
            </a:lvl1pPr>
          </a:lstStyle>
          <a:p>
            <a:pPr/>
            <a:r>
              <a:t>Noua floare va fi clasificată exact ca specia vecinului său cel mai apropiat.</a:t>
            </a:r>
          </a:p>
        </p:txBody>
      </p:sp>
      <p:pic>
        <p:nvPicPr>
          <p:cNvPr id="294" name="Linie Linie" descr="Linie Linie"/>
          <p:cNvPicPr>
            <a:picLocks noChangeAspect="0"/>
          </p:cNvPicPr>
          <p:nvPr/>
        </p:nvPicPr>
        <p:blipFill>
          <a:blip r:embed="rId4">
            <a:extLst/>
          </a:blip>
          <a:stretch>
            <a:fillRect/>
          </a:stretch>
        </p:blipFill>
        <p:spPr>
          <a:xfrm rot="14325602">
            <a:off x="5475880" y="5795829"/>
            <a:ext cx="656196" cy="265194"/>
          </a:xfrm>
          <a:prstGeom prst="rect">
            <a:avLst/>
          </a:prstGeom>
        </p:spPr>
      </p:pic>
      <p:sp>
        <p:nvSpPr>
          <p:cNvPr id="296" name="Oval"/>
          <p:cNvSpPr/>
          <p:nvPr/>
        </p:nvSpPr>
        <p:spPr>
          <a:xfrm>
            <a:off x="5826198" y="6223000"/>
            <a:ext cx="306893" cy="284507"/>
          </a:xfrm>
          <a:prstGeom prst="ellipse">
            <a:avLst/>
          </a:prstGeom>
          <a:solidFill>
            <a:schemeClr val="accent4">
              <a:satOff val="-15884"/>
              <a:lumOff val="-10862"/>
            </a:schemeClr>
          </a:solidFill>
          <a:ln w="25400">
            <a:solidFill>
              <a:srgbClr val="000000"/>
            </a:solidFill>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94"/>
                                        </p:tgtEl>
                                        <p:attrNameLst>
                                          <p:attrName>style.visibility</p:attrName>
                                        </p:attrNameLst>
                                      </p:cBhvr>
                                      <p:to>
                                        <p:strVal val="visible"/>
                                      </p:to>
                                    </p:set>
                                    <p:animEffect filter="dissolve" transition="in">
                                      <p:cBhvr>
                                        <p:cTn id="7" dur="20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96"/>
                                        </p:tgtEl>
                                        <p:attrNameLst>
                                          <p:attrName>style.visibility</p:attrName>
                                        </p:attrNameLst>
                                      </p:cBhvr>
                                      <p:to>
                                        <p:strVal val="visible"/>
                                      </p:to>
                                    </p:set>
                                    <p:animEffect filter="dissolve" transition="in">
                                      <p:cBhvr>
                                        <p:cTn id="12" dur="2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4" grpId="1"/>
      <p:bldP build="whole" bldLvl="1" animBg="1" rev="0" advAuto="0" spid="296"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299"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pic>
        <p:nvPicPr>
          <p:cNvPr id="300" name="Captură de ecran din 2024-10-13 la 20.40.55.png" descr="Captură de ecran din 2024-10-13 la 20.40.55.png"/>
          <p:cNvPicPr>
            <a:picLocks noChangeAspect="1"/>
          </p:cNvPicPr>
          <p:nvPr/>
        </p:nvPicPr>
        <p:blipFill>
          <a:blip r:embed="rId2">
            <a:extLst/>
          </a:blip>
          <a:stretch>
            <a:fillRect/>
          </a:stretch>
        </p:blipFill>
        <p:spPr>
          <a:xfrm>
            <a:off x="761418" y="2795946"/>
            <a:ext cx="13684390" cy="10355093"/>
          </a:xfrm>
          <a:prstGeom prst="rect">
            <a:avLst/>
          </a:prstGeom>
          <a:ln w="12700">
            <a:miter lim="400000"/>
          </a:ln>
        </p:spPr>
      </p:pic>
      <p:pic>
        <p:nvPicPr>
          <p:cNvPr id="301" name="Captură de ecran din 2024-10-13 la 20.52.25.png" descr="Captură de ecran din 2024-10-13 la 20.52.25.png"/>
          <p:cNvPicPr>
            <a:picLocks noChangeAspect="1"/>
          </p:cNvPicPr>
          <p:nvPr/>
        </p:nvPicPr>
        <p:blipFill>
          <a:blip r:embed="rId3">
            <a:extLst/>
          </a:blip>
          <a:stretch>
            <a:fillRect/>
          </a:stretch>
        </p:blipFill>
        <p:spPr>
          <a:xfrm>
            <a:off x="696276" y="2717260"/>
            <a:ext cx="14240288" cy="10512464"/>
          </a:xfrm>
          <a:prstGeom prst="rect">
            <a:avLst/>
          </a:prstGeom>
          <a:ln w="12700">
            <a:miter lim="400000"/>
          </a:ln>
        </p:spPr>
      </p:pic>
      <p:sp>
        <p:nvSpPr>
          <p:cNvPr id="302"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K-Nearest Neighbors</a:t>
            </a:r>
          </a:p>
        </p:txBody>
      </p:sp>
      <p:sp>
        <p:nvSpPr>
          <p:cNvPr id="303" name="Oval"/>
          <p:cNvSpPr/>
          <p:nvPr/>
        </p:nvSpPr>
        <p:spPr>
          <a:xfrm>
            <a:off x="5826198" y="6223000"/>
            <a:ext cx="306893" cy="284507"/>
          </a:xfrm>
          <a:prstGeom prst="ellipse">
            <a:avLst/>
          </a:prstGeom>
          <a:solidFill>
            <a:srgbClr val="000000"/>
          </a:solidFill>
          <a:ln w="25400">
            <a:solidFill>
              <a:srgbClr val="000000"/>
            </a:solidFill>
          </a:ln>
        </p:spPr>
        <p:txBody>
          <a:bodyPr lIns="50800" tIns="50800" rIns="50800" bIns="50800" anchor="ctr"/>
          <a:lstStyle/>
          <a:p>
            <a:pPr/>
          </a:p>
        </p:txBody>
      </p:sp>
      <p:sp>
        <p:nvSpPr>
          <p:cNvPr id="304" name="Exemplu:"/>
          <p:cNvSpPr txBox="1"/>
          <p:nvPr/>
        </p:nvSpPr>
        <p:spPr>
          <a:xfrm>
            <a:off x="15116788" y="3118640"/>
            <a:ext cx="287610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Exemplu:</a:t>
            </a:r>
          </a:p>
        </p:txBody>
      </p:sp>
      <p:sp>
        <p:nvSpPr>
          <p:cNvPr id="305" name="La k = 3:"/>
          <p:cNvSpPr txBox="1"/>
          <p:nvPr/>
        </p:nvSpPr>
        <p:spPr>
          <a:xfrm>
            <a:off x="15135516" y="4373423"/>
            <a:ext cx="227910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La k = 3:</a:t>
            </a:r>
          </a:p>
        </p:txBody>
      </p:sp>
      <p:sp>
        <p:nvSpPr>
          <p:cNvPr id="306" name="Algoritmul va căuta cele mai apropiate 3 flori față de punctul nou pe baza distanței Euclidiene."/>
          <p:cNvSpPr txBox="1"/>
          <p:nvPr/>
        </p:nvSpPr>
        <p:spPr>
          <a:xfrm>
            <a:off x="15076494" y="5425453"/>
            <a:ext cx="8932377"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Georgia"/>
                <a:ea typeface="Georgia"/>
                <a:cs typeface="Georgia"/>
                <a:sym typeface="Georgia"/>
              </a:defRPr>
            </a:lvl1pPr>
          </a:lstStyle>
          <a:p>
            <a:pPr/>
            <a:r>
              <a:t>Algoritmul va căuta cele mai apropiate 3 flori față de punctul nou pe baza distanței Euclidiene.</a:t>
            </a:r>
          </a:p>
        </p:txBody>
      </p:sp>
      <p:sp>
        <p:nvSpPr>
          <p:cNvPr id="307" name="Floarea nouă va fi clasificată pe baza speciei majoritare dintre cei trei vecini. Asta înseamnă că fiecare dintre cei trei vecini “votează” pentru specia lor, iar specia care are cele mai multe voturi va fi eticheta finală."/>
          <p:cNvSpPr txBox="1"/>
          <p:nvPr/>
        </p:nvSpPr>
        <p:spPr>
          <a:xfrm>
            <a:off x="15064699" y="7879239"/>
            <a:ext cx="8169386" cy="473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Georgia"/>
                <a:ea typeface="Georgia"/>
                <a:cs typeface="Georgia"/>
                <a:sym typeface="Georgia"/>
              </a:defRPr>
            </a:pPr>
            <a:r>
              <a:t>Floarea nouă va fi clasificată pe baza </a:t>
            </a:r>
            <a:r>
              <a:rPr>
                <a:latin typeface="Canela Bold"/>
                <a:ea typeface="Canela Bold"/>
                <a:cs typeface="Canela Bold"/>
                <a:sym typeface="Canela Bold"/>
              </a:rPr>
              <a:t>speciei majoritare</a:t>
            </a:r>
            <a:r>
              <a:t> dintre cei trei vecini. Asta înseamnă că fiecare dintre cei trei vecini “votează” pentru specia lor, iar specia care are cele mai multe voturi va fi eticheta finală.</a:t>
            </a:r>
          </a:p>
        </p:txBody>
      </p:sp>
      <p:pic>
        <p:nvPicPr>
          <p:cNvPr id="308" name="Linie Linie" descr="Linie Linie"/>
          <p:cNvPicPr>
            <a:picLocks noChangeAspect="0"/>
          </p:cNvPicPr>
          <p:nvPr/>
        </p:nvPicPr>
        <p:blipFill>
          <a:blip r:embed="rId4">
            <a:extLst/>
          </a:blip>
          <a:stretch>
            <a:fillRect/>
          </a:stretch>
        </p:blipFill>
        <p:spPr>
          <a:xfrm rot="14321288">
            <a:off x="5480102" y="5795821"/>
            <a:ext cx="654994" cy="218396"/>
          </a:xfrm>
          <a:prstGeom prst="rect">
            <a:avLst/>
          </a:prstGeom>
        </p:spPr>
      </p:pic>
      <p:pic>
        <p:nvPicPr>
          <p:cNvPr id="310" name="Linie Linie" descr="Linie Linie"/>
          <p:cNvPicPr>
            <a:picLocks noChangeAspect="0"/>
          </p:cNvPicPr>
          <p:nvPr/>
        </p:nvPicPr>
        <p:blipFill>
          <a:blip r:embed="rId5">
            <a:extLst/>
          </a:blip>
          <a:stretch>
            <a:fillRect/>
          </a:stretch>
        </p:blipFill>
        <p:spPr>
          <a:xfrm rot="10800000">
            <a:off x="4821694" y="6409578"/>
            <a:ext cx="929195" cy="218396"/>
          </a:xfrm>
          <a:prstGeom prst="rect">
            <a:avLst/>
          </a:prstGeom>
        </p:spPr>
      </p:pic>
      <p:pic>
        <p:nvPicPr>
          <p:cNvPr id="312" name="Linie Linie" descr="Linie Linie"/>
          <p:cNvPicPr>
            <a:picLocks noChangeAspect="0"/>
          </p:cNvPicPr>
          <p:nvPr/>
        </p:nvPicPr>
        <p:blipFill>
          <a:blip r:embed="rId6">
            <a:extLst/>
          </a:blip>
          <a:stretch>
            <a:fillRect/>
          </a:stretch>
        </p:blipFill>
        <p:spPr>
          <a:xfrm rot="1219908">
            <a:off x="6110523" y="6548782"/>
            <a:ext cx="988147" cy="265194"/>
          </a:xfrm>
          <a:prstGeom prst="rect">
            <a:avLst/>
          </a:prstGeom>
        </p:spPr>
      </p:pic>
      <p:pic>
        <p:nvPicPr>
          <p:cNvPr id="314" name="Linie Linie" descr="Linie Linie"/>
          <p:cNvPicPr>
            <a:picLocks noChangeAspect="0"/>
          </p:cNvPicPr>
          <p:nvPr/>
        </p:nvPicPr>
        <p:blipFill>
          <a:blip r:embed="rId7">
            <a:extLst/>
          </a:blip>
          <a:stretch>
            <a:fillRect/>
          </a:stretch>
        </p:blipFill>
        <p:spPr>
          <a:xfrm>
            <a:off x="16169499" y="9165186"/>
            <a:ext cx="4776479" cy="101601"/>
          </a:xfrm>
          <a:prstGeom prst="rect">
            <a:avLst/>
          </a:prstGeom>
        </p:spPr>
      </p:pic>
      <p:sp>
        <p:nvSpPr>
          <p:cNvPr id="316" name="Oval"/>
          <p:cNvSpPr/>
          <p:nvPr/>
        </p:nvSpPr>
        <p:spPr>
          <a:xfrm>
            <a:off x="5826198" y="6223000"/>
            <a:ext cx="306893" cy="284507"/>
          </a:xfrm>
          <a:prstGeom prst="ellipse">
            <a:avLst/>
          </a:prstGeom>
          <a:solidFill>
            <a:schemeClr val="accent4"/>
          </a:solidFill>
          <a:ln w="25400">
            <a:solidFill>
              <a:srgbClr val="000000"/>
            </a:solidFill>
          </a:ln>
        </p:spPr>
        <p:txBody>
          <a:bodyPr lIns="50800" tIns="50800" rIns="50800" bIns="50800" anchor="ctr"/>
          <a:lstStyle/>
          <a:p>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08"/>
                                        </p:tgtEl>
                                        <p:attrNameLst>
                                          <p:attrName>style.visibility</p:attrName>
                                        </p:attrNameLst>
                                      </p:cBhvr>
                                      <p:to>
                                        <p:strVal val="visible"/>
                                      </p:to>
                                    </p:set>
                                    <p:animEffect filter="dissolve" transition="in">
                                      <p:cBhvr>
                                        <p:cTn id="7" dur="2000"/>
                                        <p:tgtEl>
                                          <p:spTgt spid="30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10"/>
                                        </p:tgtEl>
                                        <p:attrNameLst>
                                          <p:attrName>style.visibility</p:attrName>
                                        </p:attrNameLst>
                                      </p:cBhvr>
                                      <p:to>
                                        <p:strVal val="visible"/>
                                      </p:to>
                                    </p:set>
                                    <p:animEffect filter="dissolve" transition="in">
                                      <p:cBhvr>
                                        <p:cTn id="12" dur="2000"/>
                                        <p:tgtEl>
                                          <p:spTgt spid="31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312"/>
                                        </p:tgtEl>
                                        <p:attrNameLst>
                                          <p:attrName>style.visibility</p:attrName>
                                        </p:attrNameLst>
                                      </p:cBhvr>
                                      <p:to>
                                        <p:strVal val="visible"/>
                                      </p:to>
                                    </p:set>
                                    <p:animEffect filter="dissolve" transition="in">
                                      <p:cBhvr>
                                        <p:cTn id="17" dur="2000"/>
                                        <p:tgtEl>
                                          <p:spTgt spid="312"/>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314"/>
                                        </p:tgtEl>
                                        <p:attrNameLst>
                                          <p:attrName>style.visibility</p:attrName>
                                        </p:attrNameLst>
                                      </p:cBhvr>
                                      <p:to>
                                        <p:strVal val="visible"/>
                                      </p:to>
                                    </p:set>
                                    <p:animEffect filter="dissolve" transition="in">
                                      <p:cBhvr>
                                        <p:cTn id="22" dur="2000"/>
                                        <p:tgtEl>
                                          <p:spTgt spid="314"/>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316"/>
                                        </p:tgtEl>
                                        <p:attrNameLst>
                                          <p:attrName>style.visibility</p:attrName>
                                        </p:attrNameLst>
                                      </p:cBhvr>
                                      <p:to>
                                        <p:strVal val="visible"/>
                                      </p:to>
                                    </p:set>
                                    <p:animEffect filter="dissolve" transition="in">
                                      <p:cBhvr>
                                        <p:cTn id="27" dur="2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0" grpId="2"/>
      <p:bldP build="whole" bldLvl="1" animBg="1" rev="0" advAuto="0" spid="312" grpId="3"/>
      <p:bldP build="whole" bldLvl="1" animBg="1" rev="0" advAuto="0" spid="308" grpId="1"/>
      <p:bldP build="whole" bldLvl="1" animBg="1" rev="0" advAuto="0" spid="314" grpId="4"/>
      <p:bldP build="whole" bldLvl="1" animBg="1" rev="0" advAuto="0" spid="316" grpId="5"/>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319"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320"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K-Nearest Neighbors</a:t>
            </a:r>
          </a:p>
        </p:txBody>
      </p:sp>
      <p:pic>
        <p:nvPicPr>
          <p:cNvPr id="321" name="Captură de ecran din 2024-10-13 la 21.39.42.png" descr="Captură de ecran din 2024-10-13 la 21.39.42.png"/>
          <p:cNvPicPr>
            <a:picLocks noChangeAspect="1"/>
          </p:cNvPicPr>
          <p:nvPr/>
        </p:nvPicPr>
        <p:blipFill>
          <a:blip r:embed="rId2">
            <a:extLst/>
          </a:blip>
          <a:stretch>
            <a:fillRect/>
          </a:stretch>
        </p:blipFill>
        <p:spPr>
          <a:xfrm>
            <a:off x="2922646" y="2497978"/>
            <a:ext cx="18538708" cy="10681525"/>
          </a:xfrm>
          <a:prstGeom prst="rect">
            <a:avLst/>
          </a:prstGeom>
          <a:ln w="12700">
            <a:miter lim="400000"/>
          </a:ln>
        </p:spPr>
      </p:pic>
      <p:pic>
        <p:nvPicPr>
          <p:cNvPr id="322" name="Oval Oval" descr="Oval Oval"/>
          <p:cNvPicPr>
            <a:picLocks noChangeAspect="0"/>
          </p:cNvPicPr>
          <p:nvPr/>
        </p:nvPicPr>
        <p:blipFill>
          <a:blip r:embed="rId3">
            <a:extLst/>
          </a:blip>
          <a:stretch>
            <a:fillRect/>
          </a:stretch>
        </p:blipFill>
        <p:spPr>
          <a:xfrm>
            <a:off x="2572891" y="4169462"/>
            <a:ext cx="11162160" cy="1889038"/>
          </a:xfrm>
          <a:prstGeom prst="rect">
            <a:avLst/>
          </a:prstGeom>
        </p:spPr>
      </p:pic>
      <p:pic>
        <p:nvPicPr>
          <p:cNvPr id="324" name="Oval Oval" descr="Oval Oval"/>
          <p:cNvPicPr>
            <a:picLocks noChangeAspect="0"/>
          </p:cNvPicPr>
          <p:nvPr/>
        </p:nvPicPr>
        <p:blipFill>
          <a:blip r:embed="rId4">
            <a:extLst/>
          </a:blip>
          <a:stretch>
            <a:fillRect/>
          </a:stretch>
        </p:blipFill>
        <p:spPr>
          <a:xfrm>
            <a:off x="3580112" y="6206729"/>
            <a:ext cx="17360505" cy="1580098"/>
          </a:xfrm>
          <a:prstGeom prst="rect">
            <a:avLst/>
          </a:prstGeom>
        </p:spPr>
      </p:pic>
      <p:pic>
        <p:nvPicPr>
          <p:cNvPr id="326" name="Oval Oval" descr="Oval Oval"/>
          <p:cNvPicPr>
            <a:picLocks noChangeAspect="0"/>
          </p:cNvPicPr>
          <p:nvPr/>
        </p:nvPicPr>
        <p:blipFill>
          <a:blip r:embed="rId5">
            <a:extLst/>
          </a:blip>
          <a:stretch>
            <a:fillRect/>
          </a:stretch>
        </p:blipFill>
        <p:spPr>
          <a:xfrm>
            <a:off x="3263820" y="7381040"/>
            <a:ext cx="9780302" cy="207653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22"/>
                                        </p:tgtEl>
                                        <p:attrNameLst>
                                          <p:attrName>style.visibility</p:attrName>
                                        </p:attrNameLst>
                                      </p:cBhvr>
                                      <p:to>
                                        <p:strVal val="visible"/>
                                      </p:to>
                                    </p:set>
                                    <p:animEffect filter="dissolve" transition="in">
                                      <p:cBhvr>
                                        <p:cTn id="7" dur="2000"/>
                                        <p:tgtEl>
                                          <p:spTgt spid="322"/>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2000" fill="hold"/>
                                        <p:tgtEl>
                                          <p:spTgt spid="322"/>
                                        </p:tgtEl>
                                      </p:cBhvr>
                                    </p:animEffect>
                                    <p:set>
                                      <p:cBhvr>
                                        <p:cTn id="12" fill="hold">
                                          <p:stCondLst>
                                            <p:cond delay="1999"/>
                                          </p:stCondLst>
                                        </p:cTn>
                                        <p:tgtEl>
                                          <p:spTgt spid="322"/>
                                        </p:tgtEl>
                                        <p:attrNameLst>
                                          <p:attrName>style.visibility</p:attrName>
                                        </p:attrNameLst>
                                      </p:cBhvr>
                                      <p:to>
                                        <p:strVal val="hidden"/>
                                      </p:to>
                                    </p:set>
                                  </p:childTnLst>
                                </p:cTn>
                              </p:par>
                            </p:childTnLst>
                          </p:cTn>
                        </p:par>
                        <p:par>
                          <p:cTn id="13" fill="hold">
                            <p:stCondLst>
                              <p:cond delay="2000"/>
                            </p:stCondLst>
                            <p:childTnLst>
                              <p:par>
                                <p:cTn id="14" presetClass="entr" nodeType="afterEffect" presetID="9" grpId="3" fill="hold">
                                  <p:stCondLst>
                                    <p:cond delay="0"/>
                                  </p:stCondLst>
                                  <p:iterate type="el" backwards="0">
                                    <p:tmAbs val="0"/>
                                  </p:iterate>
                                  <p:childTnLst>
                                    <p:set>
                                      <p:cBhvr>
                                        <p:cTn id="15" fill="hold"/>
                                        <p:tgtEl>
                                          <p:spTgt spid="324"/>
                                        </p:tgtEl>
                                        <p:attrNameLst>
                                          <p:attrName>style.visibility</p:attrName>
                                        </p:attrNameLst>
                                      </p:cBhvr>
                                      <p:to>
                                        <p:strVal val="visible"/>
                                      </p:to>
                                    </p:set>
                                    <p:animEffect filter="dissolve" transition="in">
                                      <p:cBhvr>
                                        <p:cTn id="16" dur="2000"/>
                                        <p:tgtEl>
                                          <p:spTgt spid="324"/>
                                        </p:tgtEl>
                                      </p:cBhvr>
                                    </p:animEffect>
                                  </p:childTnLst>
                                </p:cTn>
                              </p:par>
                            </p:childTnLst>
                          </p:cTn>
                        </p:par>
                      </p:childTnLst>
                    </p:cTn>
                  </p:par>
                  <p:par>
                    <p:cTn id="17" fill="hold">
                      <p:stCondLst>
                        <p:cond delay="indefinite"/>
                      </p:stCondLst>
                      <p:childTnLst>
                        <p:par>
                          <p:cTn id="18" fill="hold">
                            <p:stCondLst>
                              <p:cond delay="0"/>
                            </p:stCondLst>
                            <p:childTnLst>
                              <p:par>
                                <p:cTn id="19" presetClass="exit" nodeType="clickEffect" presetID="9" grpId="4" fill="hold">
                                  <p:stCondLst>
                                    <p:cond delay="0"/>
                                  </p:stCondLst>
                                  <p:iterate type="el" backwards="0">
                                    <p:tmAbs val="0"/>
                                  </p:iterate>
                                  <p:childTnLst>
                                    <p:animEffect filter="dissolve" transition="out">
                                      <p:cBhvr>
                                        <p:cTn id="20" dur="2000" fill="hold"/>
                                        <p:tgtEl>
                                          <p:spTgt spid="324"/>
                                        </p:tgtEl>
                                      </p:cBhvr>
                                    </p:animEffect>
                                    <p:set>
                                      <p:cBhvr>
                                        <p:cTn id="21" fill="hold">
                                          <p:stCondLst>
                                            <p:cond delay="1999"/>
                                          </p:stCondLst>
                                        </p:cTn>
                                        <p:tgtEl>
                                          <p:spTgt spid="324"/>
                                        </p:tgtEl>
                                        <p:attrNameLst>
                                          <p:attrName>style.visibility</p:attrName>
                                        </p:attrNameLst>
                                      </p:cBhvr>
                                      <p:to>
                                        <p:strVal val="hidden"/>
                                      </p:to>
                                    </p:set>
                                  </p:childTnLst>
                                </p:cTn>
                              </p:par>
                            </p:childTnLst>
                          </p:cTn>
                        </p:par>
                        <p:par>
                          <p:cTn id="22" fill="hold">
                            <p:stCondLst>
                              <p:cond delay="2000"/>
                            </p:stCondLst>
                            <p:childTnLst>
                              <p:par>
                                <p:cTn id="23" presetClass="entr" nodeType="afterEffect" presetID="9" grpId="5" fill="hold">
                                  <p:stCondLst>
                                    <p:cond delay="0"/>
                                  </p:stCondLst>
                                  <p:iterate type="el" backwards="0">
                                    <p:tmAbs val="0"/>
                                  </p:iterate>
                                  <p:childTnLst>
                                    <p:set>
                                      <p:cBhvr>
                                        <p:cTn id="24" fill="hold"/>
                                        <p:tgtEl>
                                          <p:spTgt spid="326"/>
                                        </p:tgtEl>
                                        <p:attrNameLst>
                                          <p:attrName>style.visibility</p:attrName>
                                        </p:attrNameLst>
                                      </p:cBhvr>
                                      <p:to>
                                        <p:strVal val="visible"/>
                                      </p:to>
                                    </p:set>
                                    <p:animEffect filter="dissolve" transition="in">
                                      <p:cBhvr>
                                        <p:cTn id="25" dur="2000"/>
                                        <p:tgtEl>
                                          <p:spTgt spid="326"/>
                                        </p:tgtEl>
                                      </p:cBhvr>
                                    </p:animEffect>
                                  </p:childTnLst>
                                </p:cTn>
                              </p:par>
                            </p:childTnLst>
                          </p:cTn>
                        </p:par>
                      </p:childTnLst>
                    </p:cTn>
                  </p:par>
                  <p:par>
                    <p:cTn id="26" fill="hold">
                      <p:stCondLst>
                        <p:cond delay="indefinite"/>
                      </p:stCondLst>
                      <p:childTnLst>
                        <p:par>
                          <p:cTn id="27" fill="hold">
                            <p:stCondLst>
                              <p:cond delay="0"/>
                            </p:stCondLst>
                            <p:childTnLst>
                              <p:par>
                                <p:cTn id="28" presetClass="exit" nodeType="clickEffect" presetID="9" grpId="6" fill="hold">
                                  <p:stCondLst>
                                    <p:cond delay="0"/>
                                  </p:stCondLst>
                                  <p:iterate type="el" backwards="0">
                                    <p:tmAbs val="0"/>
                                  </p:iterate>
                                  <p:childTnLst>
                                    <p:animEffect filter="dissolve" transition="out">
                                      <p:cBhvr>
                                        <p:cTn id="29" dur="2000" fill="hold"/>
                                        <p:tgtEl>
                                          <p:spTgt spid="326"/>
                                        </p:tgtEl>
                                      </p:cBhvr>
                                    </p:animEffect>
                                    <p:set>
                                      <p:cBhvr>
                                        <p:cTn id="30" fill="hold">
                                          <p:stCondLst>
                                            <p:cond delay="1999"/>
                                          </p:stCondLst>
                                        </p:cTn>
                                        <p:tgtEl>
                                          <p:spTgt spid="3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5"/>
      <p:bldP build="whole" bldLvl="1" animBg="1" rev="0" advAuto="0" spid="322" grpId="1"/>
      <p:bldP build="whole" bldLvl="1" animBg="1" rev="0" advAuto="0" spid="322" grpId="2"/>
      <p:bldP build="whole" bldLvl="1" animBg="1" rev="0" advAuto="0" spid="324" grpId="3"/>
      <p:bldP build="whole" bldLvl="1" animBg="1" rev="0" advAuto="0" spid="324" grpId="4"/>
      <p:bldP build="whole" bldLvl="1" animBg="1" rev="0" advAuto="0" spid="326" grpId="6"/>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330"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K-Nearest Neighbors</a:t>
            </a:r>
          </a:p>
        </p:txBody>
      </p:sp>
      <p:pic>
        <p:nvPicPr>
          <p:cNvPr id="331" name="Captură de ecran din 2024-10-13 la 21.47.56.png" descr="Captură de ecran din 2024-10-13 la 21.47.56.png"/>
          <p:cNvPicPr>
            <a:picLocks noChangeAspect="1"/>
          </p:cNvPicPr>
          <p:nvPr/>
        </p:nvPicPr>
        <p:blipFill>
          <a:blip r:embed="rId2">
            <a:extLst/>
          </a:blip>
          <a:stretch>
            <a:fillRect/>
          </a:stretch>
        </p:blipFill>
        <p:spPr>
          <a:xfrm>
            <a:off x="4906979" y="2203435"/>
            <a:ext cx="14570042" cy="113722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334"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K-Nearest Neighbors</a:t>
            </a:r>
          </a:p>
        </p:txBody>
      </p:sp>
      <p:sp>
        <p:nvSpPr>
          <p:cNvPr id="335" name="În general, sunt două tipuri mari și late:"/>
          <p:cNvSpPr txBox="1"/>
          <p:nvPr>
            <p:ph type="body" sz="quarter" idx="1"/>
          </p:nvPr>
        </p:nvSpPr>
        <p:spPr>
          <a:xfrm>
            <a:off x="1687402" y="4009347"/>
            <a:ext cx="21948579" cy="1008818"/>
          </a:xfrm>
          <a:prstGeom prst="rect">
            <a:avLst/>
          </a:prstGeom>
        </p:spPr>
        <p:txBody>
          <a:bodyPr/>
          <a:lstStyle/>
          <a:p>
            <a:pPr/>
            <a:r>
              <a:t>Mai poartă și numele de model non-parametric</a:t>
            </a:r>
          </a:p>
        </p:txBody>
      </p:sp>
      <p:pic>
        <p:nvPicPr>
          <p:cNvPr id="336" name="Linie Linie" descr="Linie Linie"/>
          <p:cNvPicPr>
            <a:picLocks noChangeAspect="0"/>
          </p:cNvPicPr>
          <p:nvPr/>
        </p:nvPicPr>
        <p:blipFill>
          <a:blip r:embed="rId2">
            <a:extLst/>
          </a:blip>
          <a:stretch>
            <a:fillRect/>
          </a:stretch>
        </p:blipFill>
        <p:spPr>
          <a:xfrm>
            <a:off x="10139047" y="4764080"/>
            <a:ext cx="4105906" cy="101601"/>
          </a:xfrm>
          <a:prstGeom prst="rect">
            <a:avLst/>
          </a:prstGeom>
        </p:spPr>
      </p:pic>
      <p:sp>
        <p:nvSpPr>
          <p:cNvPr id="338" name="În general, sunt două tipuri mari și late:"/>
          <p:cNvSpPr txBox="1"/>
          <p:nvPr/>
        </p:nvSpPr>
        <p:spPr>
          <a:xfrm>
            <a:off x="1687402" y="5372403"/>
            <a:ext cx="21948579" cy="43521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46100" indent="-546100">
              <a:buSzPct val="150000"/>
              <a:buChar char="•"/>
              <a:defRPr>
                <a:latin typeface="Canela Text Regular"/>
                <a:ea typeface="Canela Text Regular"/>
                <a:cs typeface="Canela Text Regular"/>
                <a:sym typeface="Canela Text Regular"/>
              </a:defRPr>
            </a:pPr>
            <a:r>
              <a:t>Spre deosebire de modelele parametrice, cum ar fi regresia liniară, care au un set fix de parametri ce definesc modelul, KNN memorează toate datele de antrenament și face predicții pe baza vecinilor celor mai apropiați de un punct nou.</a:t>
            </a:r>
          </a:p>
          <a:p>
            <a:pPr marL="546100" indent="-546100">
              <a:buSzPct val="150000"/>
              <a:buChar char="•"/>
              <a:defRPr>
                <a:latin typeface="Canela Text Regular"/>
                <a:ea typeface="Canela Text Regular"/>
                <a:cs typeface="Canela Text Regular"/>
                <a:sym typeface="Canela Text Regular"/>
              </a:defRPr>
            </a:pPr>
            <a:r>
              <a:t>Practic, spunem că e model non-parametric pentru că nu face nicio presupunere explicită despre distribuția datelor sau despre o funcție fixă care leagă variabilele de intrare și ieșire.</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335"/>
                                        </p:tgtEl>
                                        <p:attrNameLst>
                                          <p:attrName>style.visibility</p:attrName>
                                        </p:attrNameLst>
                                      </p:cBhvr>
                                      <p:to>
                                        <p:strVal val="visible"/>
                                      </p:to>
                                    </p:set>
                                    <p:anim calcmode="lin" valueType="num">
                                      <p:cBhvr>
                                        <p:cTn id="7" dur="1000" fill="hold"/>
                                        <p:tgtEl>
                                          <p:spTgt spid="335"/>
                                        </p:tgtEl>
                                        <p:attrNameLst>
                                          <p:attrName>ppt_x</p:attrName>
                                        </p:attrNameLst>
                                      </p:cBhvr>
                                      <p:tavLst>
                                        <p:tav tm="0">
                                          <p:val>
                                            <p:strVal val="0-#ppt_w/2"/>
                                          </p:val>
                                        </p:tav>
                                        <p:tav tm="100000">
                                          <p:val>
                                            <p:strVal val="#ppt_x"/>
                                          </p:val>
                                        </p:tav>
                                      </p:tavLst>
                                    </p:anim>
                                    <p:anim calcmode="lin" valueType="num">
                                      <p:cBhvr>
                                        <p:cTn id="8" dur="1000" fill="hold"/>
                                        <p:tgtEl>
                                          <p:spTgt spid="33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ID="9" grpId="2" fill="hold">
                                  <p:stCondLst>
                                    <p:cond delay="0"/>
                                  </p:stCondLst>
                                  <p:iterate type="el" backwards="0">
                                    <p:tmAbs val="0"/>
                                  </p:iterate>
                                  <p:childTnLst>
                                    <p:set>
                                      <p:cBhvr>
                                        <p:cTn id="11" fill="hold"/>
                                        <p:tgtEl>
                                          <p:spTgt spid="336"/>
                                        </p:tgtEl>
                                        <p:attrNameLst>
                                          <p:attrName>style.visibility</p:attrName>
                                        </p:attrNameLst>
                                      </p:cBhvr>
                                      <p:to>
                                        <p:strVal val="visible"/>
                                      </p:to>
                                    </p:set>
                                    <p:animEffect filter="dissolve" transition="in">
                                      <p:cBhvr>
                                        <p:cTn id="12" dur="2000"/>
                                        <p:tgtEl>
                                          <p:spTgt spid="33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338"/>
                                        </p:tgtEl>
                                        <p:attrNameLst>
                                          <p:attrName>style.visibility</p:attrName>
                                        </p:attrNameLst>
                                      </p:cBhvr>
                                      <p:to>
                                        <p:strVal val="visible"/>
                                      </p:to>
                                    </p:set>
                                    <p:anim calcmode="lin" valueType="num">
                                      <p:cBhvr>
                                        <p:cTn id="17" dur="1000" fill="hold"/>
                                        <p:tgtEl>
                                          <p:spTgt spid="338"/>
                                        </p:tgtEl>
                                        <p:attrNameLst>
                                          <p:attrName>ppt_x</p:attrName>
                                        </p:attrNameLst>
                                      </p:cBhvr>
                                      <p:tavLst>
                                        <p:tav tm="0">
                                          <p:val>
                                            <p:strVal val="0-#ppt_w/2"/>
                                          </p:val>
                                        </p:tav>
                                        <p:tav tm="100000">
                                          <p:val>
                                            <p:strVal val="#ppt_x"/>
                                          </p:val>
                                        </p:tav>
                                      </p:tavLst>
                                    </p:anim>
                                    <p:anim calcmode="lin" valueType="num">
                                      <p:cBhvr>
                                        <p:cTn id="18" dur="1000" fill="hold"/>
                                        <p:tgtEl>
                                          <p:spTgt spid="3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6" grpId="2"/>
      <p:bldP build="whole" bldLvl="1" animBg="1" rev="0" advAuto="0" spid="335" grpId="1"/>
      <p:bldP build="whole" bldLvl="1" animBg="1" rev="0" advAuto="0" spid="338" grpId="3"/>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341"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342" name="Supervizate"/>
          <p:cNvSpPr txBox="1"/>
          <p:nvPr/>
        </p:nvSpPr>
        <p:spPr>
          <a:xfrm>
            <a:off x="8996057" y="732426"/>
            <a:ext cx="1397654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Clasificare</a:t>
            </a:r>
          </a:p>
        </p:txBody>
      </p:sp>
      <p:pic>
        <p:nvPicPr>
          <p:cNvPr id="343" name="Captură de ecran din 2024-10-13 la 22.32.16.png" descr="Captură de ecran din 2024-10-13 la 22.32.16.png"/>
          <p:cNvPicPr>
            <a:picLocks noChangeAspect="1"/>
          </p:cNvPicPr>
          <p:nvPr/>
        </p:nvPicPr>
        <p:blipFill>
          <a:blip r:embed="rId2">
            <a:extLst/>
          </a:blip>
          <a:stretch>
            <a:fillRect/>
          </a:stretch>
        </p:blipFill>
        <p:spPr>
          <a:xfrm>
            <a:off x="5203729" y="2853900"/>
            <a:ext cx="13976542" cy="103421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346"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pic>
        <p:nvPicPr>
          <p:cNvPr id="347" name="Captură de ecran din 2024-10-13 la 22.32.16.png" descr="Captură de ecran din 2024-10-13 la 22.32.16.png"/>
          <p:cNvPicPr>
            <a:picLocks noChangeAspect="1"/>
          </p:cNvPicPr>
          <p:nvPr/>
        </p:nvPicPr>
        <p:blipFill>
          <a:blip r:embed="rId2">
            <a:extLst/>
          </a:blip>
          <a:stretch>
            <a:fillRect/>
          </a:stretch>
        </p:blipFill>
        <p:spPr>
          <a:xfrm>
            <a:off x="5203729" y="2853900"/>
            <a:ext cx="13976542" cy="10342154"/>
          </a:xfrm>
          <a:prstGeom prst="rect">
            <a:avLst/>
          </a:prstGeom>
          <a:ln w="12700">
            <a:miter lim="400000"/>
          </a:ln>
        </p:spPr>
      </p:pic>
      <p:pic>
        <p:nvPicPr>
          <p:cNvPr id="348" name="Captură de ecran din 2024-10-13 la 22.42.40.png" descr="Captură de ecran din 2024-10-13 la 22.42.40.png"/>
          <p:cNvPicPr>
            <a:picLocks noChangeAspect="1"/>
          </p:cNvPicPr>
          <p:nvPr/>
        </p:nvPicPr>
        <p:blipFill>
          <a:blip r:embed="rId3">
            <a:extLst/>
          </a:blip>
          <a:stretch>
            <a:fillRect/>
          </a:stretch>
        </p:blipFill>
        <p:spPr>
          <a:xfrm>
            <a:off x="4671741" y="2774803"/>
            <a:ext cx="14641029" cy="10827195"/>
          </a:xfrm>
          <a:prstGeom prst="rect">
            <a:avLst/>
          </a:prstGeom>
          <a:ln w="12700">
            <a:miter lim="400000"/>
          </a:ln>
        </p:spPr>
      </p:pic>
      <p:pic>
        <p:nvPicPr>
          <p:cNvPr id="349" name="Oval Oval" descr="Oval Oval"/>
          <p:cNvPicPr>
            <a:picLocks noChangeAspect="0"/>
          </p:cNvPicPr>
          <p:nvPr/>
        </p:nvPicPr>
        <p:blipFill>
          <a:blip r:embed="rId4">
            <a:extLst/>
          </a:blip>
          <a:stretch>
            <a:fillRect/>
          </a:stretch>
        </p:blipFill>
        <p:spPr>
          <a:xfrm>
            <a:off x="8022771" y="10947868"/>
            <a:ext cx="661250" cy="643911"/>
          </a:xfrm>
          <a:prstGeom prst="rect">
            <a:avLst/>
          </a:prstGeom>
        </p:spPr>
      </p:pic>
      <p:pic>
        <p:nvPicPr>
          <p:cNvPr id="351" name="Oval Oval" descr="Oval Oval"/>
          <p:cNvPicPr>
            <a:picLocks noChangeAspect="0"/>
          </p:cNvPicPr>
          <p:nvPr/>
        </p:nvPicPr>
        <p:blipFill>
          <a:blip r:embed="rId4">
            <a:extLst/>
          </a:blip>
          <a:stretch>
            <a:fillRect/>
          </a:stretch>
        </p:blipFill>
        <p:spPr>
          <a:xfrm>
            <a:off x="12288683" y="6392840"/>
            <a:ext cx="661250" cy="643912"/>
          </a:xfrm>
          <a:prstGeom prst="rect">
            <a:avLst/>
          </a:prstGeom>
        </p:spPr>
      </p:pic>
      <p:pic>
        <p:nvPicPr>
          <p:cNvPr id="353" name="Oval Oval" descr="Oval Oval"/>
          <p:cNvPicPr>
            <a:picLocks noChangeAspect="0"/>
          </p:cNvPicPr>
          <p:nvPr/>
        </p:nvPicPr>
        <p:blipFill>
          <a:blip r:embed="rId4">
            <a:extLst/>
          </a:blip>
          <a:stretch>
            <a:fillRect/>
          </a:stretch>
        </p:blipFill>
        <p:spPr>
          <a:xfrm>
            <a:off x="11861375" y="8209467"/>
            <a:ext cx="661250" cy="643911"/>
          </a:xfrm>
          <a:prstGeom prst="rect">
            <a:avLst/>
          </a:prstGeom>
        </p:spPr>
      </p:pic>
      <p:pic>
        <p:nvPicPr>
          <p:cNvPr id="355" name="Oval Oval" descr="Oval Oval"/>
          <p:cNvPicPr>
            <a:picLocks noChangeAspect="0"/>
          </p:cNvPicPr>
          <p:nvPr/>
        </p:nvPicPr>
        <p:blipFill>
          <a:blip r:embed="rId4">
            <a:extLst/>
          </a:blip>
          <a:stretch>
            <a:fillRect/>
          </a:stretch>
        </p:blipFill>
        <p:spPr>
          <a:xfrm>
            <a:off x="9704204" y="10587937"/>
            <a:ext cx="661250" cy="643911"/>
          </a:xfrm>
          <a:prstGeom prst="rect">
            <a:avLst/>
          </a:prstGeom>
        </p:spPr>
      </p:pic>
      <p:sp>
        <p:nvSpPr>
          <p:cNvPr id="357" name="Supervizate"/>
          <p:cNvSpPr txBox="1"/>
          <p:nvPr/>
        </p:nvSpPr>
        <p:spPr>
          <a:xfrm>
            <a:off x="8996057" y="732426"/>
            <a:ext cx="1397654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Clasificare</a:t>
            </a:r>
          </a:p>
        </p:txBody>
      </p:sp>
    </p:spTree>
  </p:cSld>
  <p:clrMapOvr>
    <a:masterClrMapping/>
  </p:clrMapOvr>
  <mc:AlternateContent xmlns:mc="http://schemas.openxmlformats.org/markup-compatibility/2006">
    <mc:Choice xmlns:p14="http://schemas.microsoft.com/office/powerpoint/2010/main" Requires="p14">
      <p:transition spd="slow" advClick="1" p14:dur="12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49"/>
                                        </p:tgtEl>
                                        <p:attrNameLst>
                                          <p:attrName>style.visibility</p:attrName>
                                        </p:attrNameLst>
                                      </p:cBhvr>
                                      <p:to>
                                        <p:strVal val="visible"/>
                                      </p:to>
                                    </p:set>
                                    <p:animEffect filter="dissolve" transition="in">
                                      <p:cBhvr>
                                        <p:cTn id="7" dur="2000"/>
                                        <p:tgtEl>
                                          <p:spTgt spid="349"/>
                                        </p:tgtEl>
                                      </p:cBhvr>
                                    </p:animEffect>
                                  </p:childTnLst>
                                </p:cTn>
                              </p:par>
                            </p:childTnLst>
                          </p:cTn>
                        </p:par>
                        <p:par>
                          <p:cTn id="8" fill="hold">
                            <p:stCondLst>
                              <p:cond delay="2000"/>
                            </p:stCondLst>
                            <p:childTnLst>
                              <p:par>
                                <p:cTn id="9" presetClass="entr" nodeType="afterEffect" presetID="9" grpId="2" fill="hold">
                                  <p:stCondLst>
                                    <p:cond delay="0"/>
                                  </p:stCondLst>
                                  <p:iterate type="el" backwards="0">
                                    <p:tmAbs val="0"/>
                                  </p:iterate>
                                  <p:childTnLst>
                                    <p:set>
                                      <p:cBhvr>
                                        <p:cTn id="10" fill="hold"/>
                                        <p:tgtEl>
                                          <p:spTgt spid="351"/>
                                        </p:tgtEl>
                                        <p:attrNameLst>
                                          <p:attrName>style.visibility</p:attrName>
                                        </p:attrNameLst>
                                      </p:cBhvr>
                                      <p:to>
                                        <p:strVal val="visible"/>
                                      </p:to>
                                    </p:set>
                                    <p:animEffect filter="dissolve" transition="in">
                                      <p:cBhvr>
                                        <p:cTn id="11" dur="2000"/>
                                        <p:tgtEl>
                                          <p:spTgt spid="351"/>
                                        </p:tgtEl>
                                      </p:cBhvr>
                                    </p:animEffect>
                                  </p:childTnLst>
                                </p:cTn>
                              </p:par>
                            </p:childTnLst>
                          </p:cTn>
                        </p:par>
                        <p:par>
                          <p:cTn id="12" fill="hold">
                            <p:stCondLst>
                              <p:cond delay="4000"/>
                            </p:stCondLst>
                            <p:childTnLst>
                              <p:par>
                                <p:cTn id="13" presetClass="entr" nodeType="afterEffect" presetID="9" grpId="3" fill="hold">
                                  <p:stCondLst>
                                    <p:cond delay="0"/>
                                  </p:stCondLst>
                                  <p:iterate type="el" backwards="0">
                                    <p:tmAbs val="0"/>
                                  </p:iterate>
                                  <p:childTnLst>
                                    <p:set>
                                      <p:cBhvr>
                                        <p:cTn id="14" fill="hold"/>
                                        <p:tgtEl>
                                          <p:spTgt spid="353"/>
                                        </p:tgtEl>
                                        <p:attrNameLst>
                                          <p:attrName>style.visibility</p:attrName>
                                        </p:attrNameLst>
                                      </p:cBhvr>
                                      <p:to>
                                        <p:strVal val="visible"/>
                                      </p:to>
                                    </p:set>
                                    <p:animEffect filter="dissolve" transition="in">
                                      <p:cBhvr>
                                        <p:cTn id="15" dur="2000"/>
                                        <p:tgtEl>
                                          <p:spTgt spid="353"/>
                                        </p:tgtEl>
                                      </p:cBhvr>
                                    </p:animEffect>
                                  </p:childTnLst>
                                </p:cTn>
                              </p:par>
                            </p:childTnLst>
                          </p:cTn>
                        </p:par>
                        <p:par>
                          <p:cTn id="16" fill="hold">
                            <p:stCondLst>
                              <p:cond delay="6000"/>
                            </p:stCondLst>
                            <p:childTnLst>
                              <p:par>
                                <p:cTn id="17" presetClass="entr" nodeType="afterEffect" presetID="9" grpId="4" fill="hold">
                                  <p:stCondLst>
                                    <p:cond delay="0"/>
                                  </p:stCondLst>
                                  <p:iterate type="el" backwards="0">
                                    <p:tmAbs val="0"/>
                                  </p:iterate>
                                  <p:childTnLst>
                                    <p:set>
                                      <p:cBhvr>
                                        <p:cTn id="18" fill="hold"/>
                                        <p:tgtEl>
                                          <p:spTgt spid="355"/>
                                        </p:tgtEl>
                                        <p:attrNameLst>
                                          <p:attrName>style.visibility</p:attrName>
                                        </p:attrNameLst>
                                      </p:cBhvr>
                                      <p:to>
                                        <p:strVal val="visible"/>
                                      </p:to>
                                    </p:set>
                                    <p:animEffect filter="dissolve" transition="in">
                                      <p:cBhvr>
                                        <p:cTn id="19" dur="2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1" grpId="2"/>
      <p:bldP build="whole" bldLvl="1" animBg="1" rev="0" advAuto="0" spid="355" grpId="4"/>
      <p:bldP build="whole" bldLvl="1" animBg="1" rev="0" advAuto="0" spid="353" grpId="3"/>
      <p:bldP build="whole" bldLvl="1" animBg="1" rev="0" advAuto="0" spid="349"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360"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361"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Hard-Margin SVM</a:t>
            </a:r>
          </a:p>
        </p:txBody>
      </p:sp>
      <p:pic>
        <p:nvPicPr>
          <p:cNvPr id="362" name="Captură de ecran din 2024-10-13 la 22.53.00.png" descr="Captură de ecran din 2024-10-13 la 22.53.00.png"/>
          <p:cNvPicPr>
            <a:picLocks noChangeAspect="1"/>
          </p:cNvPicPr>
          <p:nvPr/>
        </p:nvPicPr>
        <p:blipFill>
          <a:blip r:embed="rId2">
            <a:extLst/>
          </a:blip>
          <a:stretch>
            <a:fillRect/>
          </a:stretch>
        </p:blipFill>
        <p:spPr>
          <a:xfrm>
            <a:off x="5301694" y="2899799"/>
            <a:ext cx="13780612" cy="102166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ipuri de modele în ML"/>
          <p:cNvSpPr txBox="1"/>
          <p:nvPr>
            <p:ph type="title"/>
          </p:nvPr>
        </p:nvSpPr>
        <p:spPr>
          <a:prstGeom prst="rect">
            <a:avLst/>
          </a:prstGeom>
        </p:spPr>
        <p:txBody>
          <a:bodyPr/>
          <a:lstStyle>
            <a:lvl1pPr>
              <a:defRPr spc="-100"/>
            </a:lvl1pPr>
          </a:lstStyle>
          <a:p>
            <a:pPr/>
            <a:r>
              <a:t>Tipuri de modele în ML</a:t>
            </a:r>
          </a:p>
        </p:txBody>
      </p:sp>
      <p:sp>
        <p:nvSpPr>
          <p:cNvPr id="176" name="În general, sunt două tipuri mari și late:"/>
          <p:cNvSpPr txBox="1"/>
          <p:nvPr>
            <p:ph type="body" idx="1"/>
          </p:nvPr>
        </p:nvSpPr>
        <p:spPr>
          <a:xfrm>
            <a:off x="1687401" y="4009348"/>
            <a:ext cx="21948580" cy="8483601"/>
          </a:xfrm>
          <a:prstGeom prst="rect">
            <a:avLst/>
          </a:prstGeom>
        </p:spPr>
        <p:txBody>
          <a:bodyPr/>
          <a:lstStyle/>
          <a:p>
            <a:pPr/>
            <a:r>
              <a:t>În general, sunt două tipuri mari și late:</a:t>
            </a:r>
          </a:p>
        </p:txBody>
      </p:sp>
      <p:sp>
        <p:nvSpPr>
          <p:cNvPr id="177" name="Supervizate"/>
          <p:cNvSpPr txBox="1"/>
          <p:nvPr/>
        </p:nvSpPr>
        <p:spPr>
          <a:xfrm>
            <a:off x="1706622" y="6083300"/>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178" name="Nesupervizate"/>
          <p:cNvSpPr txBox="1"/>
          <p:nvPr/>
        </p:nvSpPr>
        <p:spPr>
          <a:xfrm>
            <a:off x="14456370" y="6083300"/>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6"/>
                                        </p:tgtEl>
                                        <p:attrNameLst>
                                          <p:attrName>style.visibility</p:attrName>
                                        </p:attrNameLst>
                                      </p:cBhvr>
                                      <p:to>
                                        <p:strVal val="visible"/>
                                      </p:to>
                                    </p:set>
                                    <p:anim calcmode="lin" valueType="num">
                                      <p:cBhvr>
                                        <p:cTn id="7" dur="1000" fill="hold"/>
                                        <p:tgtEl>
                                          <p:spTgt spid="176"/>
                                        </p:tgtEl>
                                        <p:attrNameLst>
                                          <p:attrName>ppt_x</p:attrName>
                                        </p:attrNameLst>
                                      </p:cBhvr>
                                      <p:tavLst>
                                        <p:tav tm="0">
                                          <p:val>
                                            <p:strVal val="0-#ppt_w/2"/>
                                          </p:val>
                                        </p:tav>
                                        <p:tav tm="100000">
                                          <p:val>
                                            <p:strVal val="#ppt_x"/>
                                          </p:val>
                                        </p:tav>
                                      </p:tavLst>
                                    </p:anim>
                                    <p:anim calcmode="lin" valueType="num">
                                      <p:cBhvr>
                                        <p:cTn id="8" dur="1000" fill="hold"/>
                                        <p:tgtEl>
                                          <p:spTgt spid="1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77"/>
                                        </p:tgtEl>
                                        <p:attrNameLst>
                                          <p:attrName>style.visibility</p:attrName>
                                        </p:attrNameLst>
                                      </p:cBhvr>
                                      <p:to>
                                        <p:strVal val="visible"/>
                                      </p:to>
                                    </p:set>
                                    <p:anim calcmode="lin" valueType="num">
                                      <p:cBhvr>
                                        <p:cTn id="13" dur="1000" fill="hold"/>
                                        <p:tgtEl>
                                          <p:spTgt spid="177"/>
                                        </p:tgtEl>
                                        <p:attrNameLst>
                                          <p:attrName>ppt_x</p:attrName>
                                        </p:attrNameLst>
                                      </p:cBhvr>
                                      <p:tavLst>
                                        <p:tav tm="0">
                                          <p:val>
                                            <p:strVal val="0-#ppt_w/2"/>
                                          </p:val>
                                        </p:tav>
                                        <p:tav tm="100000">
                                          <p:val>
                                            <p:strVal val="#ppt_x"/>
                                          </p:val>
                                        </p:tav>
                                      </p:tavLst>
                                    </p:anim>
                                    <p:anim calcmode="lin" valueType="num">
                                      <p:cBhvr>
                                        <p:cTn id="14" dur="1000" fill="hold"/>
                                        <p:tgtEl>
                                          <p:spTgt spid="17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178"/>
                                        </p:tgtEl>
                                        <p:attrNameLst>
                                          <p:attrName>style.visibility</p:attrName>
                                        </p:attrNameLst>
                                      </p:cBhvr>
                                      <p:to>
                                        <p:strVal val="visible"/>
                                      </p:to>
                                    </p:set>
                                    <p:anim calcmode="lin" valueType="num">
                                      <p:cBhvr>
                                        <p:cTn id="19" dur="1250" fill="hold"/>
                                        <p:tgtEl>
                                          <p:spTgt spid="178"/>
                                        </p:tgtEl>
                                        <p:attrNameLst>
                                          <p:attrName>ppt_x</p:attrName>
                                        </p:attrNameLst>
                                      </p:cBhvr>
                                      <p:tavLst>
                                        <p:tav tm="0">
                                          <p:val>
                                            <p:strVal val="0-#ppt_w/2"/>
                                          </p:val>
                                        </p:tav>
                                        <p:tav tm="100000">
                                          <p:val>
                                            <p:strVal val="#ppt_x"/>
                                          </p:val>
                                        </p:tav>
                                      </p:tavLst>
                                    </p:anim>
                                    <p:anim calcmode="lin" valueType="num">
                                      <p:cBhvr>
                                        <p:cTn id="20" dur="1250" fill="hold"/>
                                        <p:tgtEl>
                                          <p:spTgt spid="1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3"/>
      <p:bldP build="whole" bldLvl="1" animBg="1" rev="0" advAuto="0" spid="176" grpId="1"/>
      <p:bldP build="whole" bldLvl="1" animBg="1" rev="0" advAuto="0" spid="177" grpId="2"/>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365"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366"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Hard-Margin SVM</a:t>
            </a:r>
          </a:p>
        </p:txBody>
      </p:sp>
      <p:pic>
        <p:nvPicPr>
          <p:cNvPr id="367" name="Captură de ecran din 2024-10-13 la 22.53.00.png" descr="Captură de ecran din 2024-10-13 la 22.53.00.png"/>
          <p:cNvPicPr>
            <a:picLocks noChangeAspect="1"/>
          </p:cNvPicPr>
          <p:nvPr/>
        </p:nvPicPr>
        <p:blipFill>
          <a:blip r:embed="rId2">
            <a:extLst/>
          </a:blip>
          <a:stretch>
            <a:fillRect/>
          </a:stretch>
        </p:blipFill>
        <p:spPr>
          <a:xfrm>
            <a:off x="526026" y="3932680"/>
            <a:ext cx="10619140" cy="7872811"/>
          </a:xfrm>
          <a:prstGeom prst="rect">
            <a:avLst/>
          </a:prstGeom>
          <a:ln w="12700">
            <a:miter lim="400000"/>
          </a:ln>
        </p:spPr>
      </p:pic>
      <p:sp>
        <p:nvSpPr>
          <p:cNvPr id="368" name="- SVM încearcă să găsească un hyperplan optim care separă clasele de date, astfel încât să maximizeze marginea (distanta) dintre punctele de date ale diferitelor clase."/>
          <p:cNvSpPr txBox="1"/>
          <p:nvPr/>
        </p:nvSpPr>
        <p:spPr>
          <a:xfrm>
            <a:off x="11675953" y="3684189"/>
            <a:ext cx="10887784" cy="254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rgbClr val="111111"/>
                </a:solidFill>
                <a:latin typeface="Canela Text Regular"/>
                <a:ea typeface="Canela Text Regular"/>
                <a:cs typeface="Canela Text Regular"/>
                <a:sym typeface="Canela Text Regular"/>
              </a:defRPr>
            </a:lvl1pPr>
          </a:lstStyle>
          <a:p>
            <a:pPr/>
            <a:r>
              <a:t> - SVM încearcă să găsească un hyperplan optim care separă clasele de date, astfel încât să maximizeze marginea (distanta) dintre punctele de date ale diferitelor clase. </a:t>
            </a:r>
          </a:p>
        </p:txBody>
      </p:sp>
      <p:sp>
        <p:nvSpPr>
          <p:cNvPr id="369" name="- SVM caută să găsească nu doar orice linie de separare, ci cea care maximizează distanța dintre cele mai apropiate puncte ale claselor (numite support vectors). Cu cât aceste puncte sunt mai departe de linia de separare, cu atât modelul este considerat "/>
          <p:cNvSpPr txBox="1"/>
          <p:nvPr/>
        </p:nvSpPr>
        <p:spPr>
          <a:xfrm>
            <a:off x="11789802" y="6924122"/>
            <a:ext cx="9424030" cy="4737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Georgia"/>
                <a:ea typeface="Georgia"/>
                <a:cs typeface="Georgia"/>
                <a:sym typeface="Georgia"/>
              </a:defRPr>
            </a:lvl1pPr>
          </a:lstStyle>
          <a:p>
            <a:pPr/>
            <a:r>
              <a:t>- SVM caută să găsească nu doar orice linie de separare, ci cea care maximizează distanța dintre cele mai apropiate puncte ale claselor (numite support vectors). Cu cât aceste puncte sunt mai departe de linia de separare, cu atât modelul este considerat mai bun.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368"/>
                                        </p:tgtEl>
                                        <p:attrNameLst>
                                          <p:attrName>style.visibility</p:attrName>
                                        </p:attrNameLst>
                                      </p:cBhvr>
                                      <p:to>
                                        <p:strVal val="visible"/>
                                      </p:to>
                                    </p:set>
                                    <p:anim calcmode="lin" valueType="num">
                                      <p:cBhvr>
                                        <p:cTn id="7" dur="1000" fill="hold"/>
                                        <p:tgtEl>
                                          <p:spTgt spid="368"/>
                                        </p:tgtEl>
                                        <p:attrNameLst>
                                          <p:attrName>ppt_x</p:attrName>
                                        </p:attrNameLst>
                                      </p:cBhvr>
                                      <p:tavLst>
                                        <p:tav tm="0">
                                          <p:val>
                                            <p:strVal val="0-#ppt_w/2"/>
                                          </p:val>
                                        </p:tav>
                                        <p:tav tm="100000">
                                          <p:val>
                                            <p:strVal val="#ppt_x"/>
                                          </p:val>
                                        </p:tav>
                                      </p:tavLst>
                                    </p:anim>
                                    <p:anim calcmode="lin" valueType="num">
                                      <p:cBhvr>
                                        <p:cTn id="8" dur="1000" fill="hold"/>
                                        <p:tgtEl>
                                          <p:spTgt spid="36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0"/>
                                  </p:stCondLst>
                                  <p:iterate type="el" backwards="0">
                                    <p:tmAbs val="0"/>
                                  </p:iterate>
                                  <p:childTnLst>
                                    <p:set>
                                      <p:cBhvr>
                                        <p:cTn id="11" fill="hold"/>
                                        <p:tgtEl>
                                          <p:spTgt spid="369"/>
                                        </p:tgtEl>
                                        <p:attrNameLst>
                                          <p:attrName>style.visibility</p:attrName>
                                        </p:attrNameLst>
                                      </p:cBhvr>
                                      <p:to>
                                        <p:strVal val="visible"/>
                                      </p:to>
                                    </p:set>
                                    <p:anim calcmode="lin" valueType="num">
                                      <p:cBhvr>
                                        <p:cTn id="12" dur="1000" fill="hold"/>
                                        <p:tgtEl>
                                          <p:spTgt spid="369"/>
                                        </p:tgtEl>
                                        <p:attrNameLst>
                                          <p:attrName>ppt_x</p:attrName>
                                        </p:attrNameLst>
                                      </p:cBhvr>
                                      <p:tavLst>
                                        <p:tav tm="0">
                                          <p:val>
                                            <p:strVal val="0-#ppt_w/2"/>
                                          </p:val>
                                        </p:tav>
                                        <p:tav tm="100000">
                                          <p:val>
                                            <p:strVal val="#ppt_x"/>
                                          </p:val>
                                        </p:tav>
                                      </p:tavLst>
                                    </p:anim>
                                    <p:anim calcmode="lin" valueType="num">
                                      <p:cBhvr>
                                        <p:cTn id="13" dur="1000" fill="hold"/>
                                        <p:tgtEl>
                                          <p:spTgt spid="3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9" grpId="2"/>
      <p:bldP build="whole" bldLvl="1" animBg="1" rev="0" advAuto="0" spid="368"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372"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373"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Hard-Margin SVM</a:t>
            </a:r>
          </a:p>
        </p:txBody>
      </p:sp>
      <p:pic>
        <p:nvPicPr>
          <p:cNvPr id="374" name="Captură de ecran din 2024-10-13 la 22.53.00.png" descr="Captură de ecran din 2024-10-13 la 22.53.00.png"/>
          <p:cNvPicPr>
            <a:picLocks noChangeAspect="1"/>
          </p:cNvPicPr>
          <p:nvPr/>
        </p:nvPicPr>
        <p:blipFill>
          <a:blip r:embed="rId2">
            <a:extLst/>
          </a:blip>
          <a:stretch>
            <a:fillRect/>
          </a:stretch>
        </p:blipFill>
        <p:spPr>
          <a:xfrm>
            <a:off x="526026" y="3932680"/>
            <a:ext cx="10619140" cy="7872811"/>
          </a:xfrm>
          <a:prstGeom prst="rect">
            <a:avLst/>
          </a:prstGeom>
          <a:ln w="12700">
            <a:miter lim="400000"/>
          </a:ln>
        </p:spPr>
      </p:pic>
      <p:sp>
        <p:nvSpPr>
          <p:cNvPr id="375" name="- După ce a fost găsit hyperplanul optim, noi puncte de date (flori) pot fi clasificate pe baza poziției lor față de acest hyperplan."/>
          <p:cNvSpPr txBox="1"/>
          <p:nvPr/>
        </p:nvSpPr>
        <p:spPr>
          <a:xfrm>
            <a:off x="11451215" y="3988989"/>
            <a:ext cx="10887784"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rgbClr val="111111"/>
                </a:solidFill>
                <a:latin typeface="Canela Text Regular"/>
                <a:ea typeface="Canela Text Regular"/>
                <a:cs typeface="Canela Text Regular"/>
                <a:sym typeface="Canela Text Regular"/>
              </a:defRPr>
            </a:lvl1pPr>
          </a:lstStyle>
          <a:p>
            <a:pPr/>
            <a:r>
              <a:t> - După ce a fost găsit hyperplanul optim, noi puncte de date (flori) pot fi clasificate pe baza poziției lor față de acest hyperplan.</a:t>
            </a:r>
          </a:p>
        </p:txBody>
      </p:sp>
      <p:sp>
        <p:nvSpPr>
          <p:cNvPr id="376" name="Dacă se află de partea stângă a liniei, va fi clasificat ca Iris-setosa. Dacă se află pe partea dreaptă a liniei, va fi clasificat ca Iris-versicolor."/>
          <p:cNvSpPr txBox="1"/>
          <p:nvPr/>
        </p:nvSpPr>
        <p:spPr>
          <a:xfrm>
            <a:off x="11490153" y="6601501"/>
            <a:ext cx="9424030" cy="302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41157" indent="-441157">
              <a:buSzPct val="100000"/>
              <a:buChar char="-"/>
              <a:defRPr>
                <a:latin typeface="Georgia"/>
                <a:ea typeface="Georgia"/>
                <a:cs typeface="Georgia"/>
                <a:sym typeface="Georgia"/>
              </a:defRPr>
            </a:lvl1pPr>
          </a:lstStyle>
          <a:p>
            <a:pPr/>
            <a:r>
              <a:t>Dacă se află de partea stângă a liniei, va fi clasificat ca Iris-setosa. Dacă se află pe partea dreaptă a liniei, va fi clasificat ca Iris-versicolor.</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375"/>
                                        </p:tgtEl>
                                        <p:attrNameLst>
                                          <p:attrName>style.visibility</p:attrName>
                                        </p:attrNameLst>
                                      </p:cBhvr>
                                      <p:to>
                                        <p:strVal val="visible"/>
                                      </p:to>
                                    </p:set>
                                    <p:anim calcmode="lin" valueType="num">
                                      <p:cBhvr>
                                        <p:cTn id="7" dur="1000" fill="hold"/>
                                        <p:tgtEl>
                                          <p:spTgt spid="375"/>
                                        </p:tgtEl>
                                        <p:attrNameLst>
                                          <p:attrName>ppt_x</p:attrName>
                                        </p:attrNameLst>
                                      </p:cBhvr>
                                      <p:tavLst>
                                        <p:tav tm="0">
                                          <p:val>
                                            <p:strVal val="0-#ppt_w/2"/>
                                          </p:val>
                                        </p:tav>
                                        <p:tav tm="100000">
                                          <p:val>
                                            <p:strVal val="#ppt_x"/>
                                          </p:val>
                                        </p:tav>
                                      </p:tavLst>
                                    </p:anim>
                                    <p:anim calcmode="lin" valueType="num">
                                      <p:cBhvr>
                                        <p:cTn id="8" dur="1000" fill="hold"/>
                                        <p:tgtEl>
                                          <p:spTgt spid="3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0"/>
                                  </p:stCondLst>
                                  <p:iterate type="el" backwards="0">
                                    <p:tmAbs val="0"/>
                                  </p:iterate>
                                  <p:childTnLst>
                                    <p:set>
                                      <p:cBhvr>
                                        <p:cTn id="11" fill="hold"/>
                                        <p:tgtEl>
                                          <p:spTgt spid="376"/>
                                        </p:tgtEl>
                                        <p:attrNameLst>
                                          <p:attrName>style.visibility</p:attrName>
                                        </p:attrNameLst>
                                      </p:cBhvr>
                                      <p:to>
                                        <p:strVal val="visible"/>
                                      </p:to>
                                    </p:set>
                                    <p:anim calcmode="lin" valueType="num">
                                      <p:cBhvr>
                                        <p:cTn id="12" dur="1000" fill="hold"/>
                                        <p:tgtEl>
                                          <p:spTgt spid="376"/>
                                        </p:tgtEl>
                                        <p:attrNameLst>
                                          <p:attrName>ppt_x</p:attrName>
                                        </p:attrNameLst>
                                      </p:cBhvr>
                                      <p:tavLst>
                                        <p:tav tm="0">
                                          <p:val>
                                            <p:strVal val="0-#ppt_w/2"/>
                                          </p:val>
                                        </p:tav>
                                        <p:tav tm="100000">
                                          <p:val>
                                            <p:strVal val="#ppt_x"/>
                                          </p:val>
                                        </p:tav>
                                      </p:tavLst>
                                    </p:anim>
                                    <p:anim calcmode="lin" valueType="num">
                                      <p:cBhvr>
                                        <p:cTn id="13" dur="1000" fill="hold"/>
                                        <p:tgtEl>
                                          <p:spTgt spid="3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5" grpId="1"/>
      <p:bldP build="whole" bldLvl="1" animBg="1" rev="0" advAuto="0" spid="376" grpId="2"/>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379"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380"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Hard-Margin SVM</a:t>
            </a:r>
          </a:p>
        </p:txBody>
      </p:sp>
      <p:pic>
        <p:nvPicPr>
          <p:cNvPr id="381" name="Captură de ecran din 2024-10-13 la 23.41.52.png" descr="Captură de ecran din 2024-10-13 la 23.41.52.png"/>
          <p:cNvPicPr>
            <a:picLocks noChangeAspect="1"/>
          </p:cNvPicPr>
          <p:nvPr/>
        </p:nvPicPr>
        <p:blipFill>
          <a:blip r:embed="rId2">
            <a:extLst/>
          </a:blip>
          <a:stretch>
            <a:fillRect/>
          </a:stretch>
        </p:blipFill>
        <p:spPr>
          <a:xfrm>
            <a:off x="3418786" y="2593462"/>
            <a:ext cx="17546428" cy="10092623"/>
          </a:xfrm>
          <a:prstGeom prst="rect">
            <a:avLst/>
          </a:prstGeom>
          <a:ln w="12700">
            <a:miter lim="400000"/>
          </a:ln>
        </p:spPr>
      </p:pic>
      <p:sp>
        <p:nvSpPr>
          <p:cNvPr id="382" name="clf = SVC(kernel='linear', C=float('inf'))"/>
          <p:cNvSpPr txBox="1"/>
          <p:nvPr/>
        </p:nvSpPr>
        <p:spPr>
          <a:xfrm>
            <a:off x="4348125" y="8213689"/>
            <a:ext cx="5037070" cy="434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FFFFFF"/>
                </a:solidFill>
                <a:latin typeface="Arial"/>
                <a:ea typeface="Arial"/>
                <a:cs typeface="Arial"/>
                <a:sym typeface="Arial"/>
              </a:defRPr>
            </a:lvl1pPr>
          </a:lstStyle>
          <a:p>
            <a:pPr/>
            <a:r>
              <a:t>clf = SVC(kernel='linear', C=float('inf'))</a:t>
            </a:r>
          </a:p>
        </p:txBody>
      </p:sp>
      <p:pic>
        <p:nvPicPr>
          <p:cNvPr id="383" name="Oval Oval" descr="Oval Oval"/>
          <p:cNvPicPr>
            <a:picLocks noChangeAspect="0"/>
          </p:cNvPicPr>
          <p:nvPr/>
        </p:nvPicPr>
        <p:blipFill>
          <a:blip r:embed="rId3">
            <a:extLst/>
          </a:blip>
          <a:stretch>
            <a:fillRect/>
          </a:stretch>
        </p:blipFill>
        <p:spPr>
          <a:xfrm>
            <a:off x="3846402" y="5385619"/>
            <a:ext cx="5553585" cy="1673665"/>
          </a:xfrm>
          <a:prstGeom prst="rect">
            <a:avLst/>
          </a:prstGeom>
        </p:spPr>
      </p:pic>
      <p:pic>
        <p:nvPicPr>
          <p:cNvPr id="385" name="Oval Oval" descr="Oval Oval"/>
          <p:cNvPicPr>
            <a:picLocks noChangeAspect="0"/>
          </p:cNvPicPr>
          <p:nvPr/>
        </p:nvPicPr>
        <p:blipFill>
          <a:blip r:embed="rId4">
            <a:extLst/>
          </a:blip>
          <a:stretch>
            <a:fillRect/>
          </a:stretch>
        </p:blipFill>
        <p:spPr>
          <a:xfrm>
            <a:off x="4089868" y="7994862"/>
            <a:ext cx="5553584" cy="872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83"/>
                                        </p:tgtEl>
                                        <p:attrNameLst>
                                          <p:attrName>style.visibility</p:attrName>
                                        </p:attrNameLst>
                                      </p:cBhvr>
                                      <p:to>
                                        <p:strVal val="visible"/>
                                      </p:to>
                                    </p:set>
                                    <p:animEffect filter="dissolve" transition="in">
                                      <p:cBhvr>
                                        <p:cTn id="7" dur="2000"/>
                                        <p:tgtEl>
                                          <p:spTgt spid="383"/>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2000" fill="hold"/>
                                        <p:tgtEl>
                                          <p:spTgt spid="383"/>
                                        </p:tgtEl>
                                      </p:cBhvr>
                                    </p:animEffect>
                                    <p:set>
                                      <p:cBhvr>
                                        <p:cTn id="12" fill="hold">
                                          <p:stCondLst>
                                            <p:cond delay="1999"/>
                                          </p:stCondLst>
                                        </p:cTn>
                                        <p:tgtEl>
                                          <p:spTgt spid="38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385"/>
                                        </p:tgtEl>
                                        <p:attrNameLst>
                                          <p:attrName>style.visibility</p:attrName>
                                        </p:attrNameLst>
                                      </p:cBhvr>
                                      <p:to>
                                        <p:strVal val="visible"/>
                                      </p:to>
                                    </p:set>
                                    <p:animEffect filter="dissolve" transition="in">
                                      <p:cBhvr>
                                        <p:cTn id="17" dur="2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3" grpId="1"/>
      <p:bldP build="whole" bldLvl="1" animBg="1" rev="0" advAuto="0" spid="383" grpId="2"/>
      <p:bldP build="whole" bldLvl="1" animBg="1" rev="0" advAuto="0" spid="385" grpId="3"/>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389"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390"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Hard-Margin SVM</a:t>
            </a:r>
          </a:p>
        </p:txBody>
      </p:sp>
      <p:sp>
        <p:nvSpPr>
          <p:cNvPr id="391" name="clf = SVC(kernel='linear', C=float('inf'))"/>
          <p:cNvSpPr txBox="1"/>
          <p:nvPr/>
        </p:nvSpPr>
        <p:spPr>
          <a:xfrm>
            <a:off x="4816328" y="4084493"/>
            <a:ext cx="19436645" cy="10148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400">
                <a:latin typeface="Arial"/>
                <a:ea typeface="Arial"/>
                <a:cs typeface="Arial"/>
                <a:sym typeface="Arial"/>
              </a:defRPr>
            </a:lvl1pPr>
          </a:lstStyle>
          <a:p>
            <a:pPr/>
            <a:r>
              <a:t>clf = SVC(kernel='linear', C=float('inf'))</a:t>
            </a:r>
          </a:p>
        </p:txBody>
      </p:sp>
      <p:pic>
        <p:nvPicPr>
          <p:cNvPr id="392" name="Oval Oval" descr="Oval Oval"/>
          <p:cNvPicPr>
            <a:picLocks noChangeAspect="0"/>
          </p:cNvPicPr>
          <p:nvPr/>
        </p:nvPicPr>
        <p:blipFill>
          <a:blip r:embed="rId2">
            <a:extLst/>
          </a:blip>
          <a:stretch>
            <a:fillRect/>
          </a:stretch>
        </p:blipFill>
        <p:spPr>
          <a:xfrm>
            <a:off x="8434789" y="3724121"/>
            <a:ext cx="5322208" cy="1735555"/>
          </a:xfrm>
          <a:prstGeom prst="rect">
            <a:avLst/>
          </a:prstGeom>
        </p:spPr>
      </p:pic>
      <p:pic>
        <p:nvPicPr>
          <p:cNvPr id="394" name="Linie Linie" descr="Linie Linie"/>
          <p:cNvPicPr>
            <a:picLocks noChangeAspect="0"/>
          </p:cNvPicPr>
          <p:nvPr/>
        </p:nvPicPr>
        <p:blipFill>
          <a:blip r:embed="rId3">
            <a:extLst/>
          </a:blip>
          <a:stretch>
            <a:fillRect/>
          </a:stretch>
        </p:blipFill>
        <p:spPr>
          <a:xfrm rot="18480582">
            <a:off x="9706710" y="6131500"/>
            <a:ext cx="1380012" cy="405592"/>
          </a:xfrm>
          <a:prstGeom prst="rect">
            <a:avLst/>
          </a:prstGeom>
        </p:spPr>
      </p:pic>
      <p:sp>
        <p:nvSpPr>
          <p:cNvPr id="396" name="Obligatoriu pentru separare liniară"/>
          <p:cNvSpPr txBox="1"/>
          <p:nvPr/>
        </p:nvSpPr>
        <p:spPr>
          <a:xfrm>
            <a:off x="3917378" y="7077388"/>
            <a:ext cx="873968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Obligatoriu pentru separare liniară</a:t>
            </a:r>
          </a:p>
        </p:txBody>
      </p:sp>
      <p:pic>
        <p:nvPicPr>
          <p:cNvPr id="397" name="Oval Oval" descr="Oval Oval"/>
          <p:cNvPicPr>
            <a:picLocks noChangeAspect="0"/>
          </p:cNvPicPr>
          <p:nvPr/>
        </p:nvPicPr>
        <p:blipFill>
          <a:blip r:embed="rId4">
            <a:extLst/>
          </a:blip>
          <a:stretch>
            <a:fillRect/>
          </a:stretch>
        </p:blipFill>
        <p:spPr>
          <a:xfrm>
            <a:off x="13805660" y="3413973"/>
            <a:ext cx="4502122" cy="2355851"/>
          </a:xfrm>
          <a:prstGeom prst="rect">
            <a:avLst/>
          </a:prstGeom>
        </p:spPr>
      </p:pic>
      <p:pic>
        <p:nvPicPr>
          <p:cNvPr id="399" name="Linie Linie" descr="Linie Linie"/>
          <p:cNvPicPr>
            <a:picLocks noChangeAspect="0"/>
          </p:cNvPicPr>
          <p:nvPr/>
        </p:nvPicPr>
        <p:blipFill>
          <a:blip r:embed="rId5">
            <a:extLst/>
          </a:blip>
          <a:stretch>
            <a:fillRect/>
          </a:stretch>
        </p:blipFill>
        <p:spPr>
          <a:xfrm rot="16200000">
            <a:off x="15447530" y="6271743"/>
            <a:ext cx="1390182" cy="405591"/>
          </a:xfrm>
          <a:prstGeom prst="rect">
            <a:avLst/>
          </a:prstGeom>
        </p:spPr>
      </p:pic>
      <p:sp>
        <p:nvSpPr>
          <p:cNvPr id="401" name="Trebuie să fie infinit pentru hard-margin SVM"/>
          <p:cNvSpPr txBox="1"/>
          <p:nvPr/>
        </p:nvSpPr>
        <p:spPr>
          <a:xfrm>
            <a:off x="12415844" y="7728775"/>
            <a:ext cx="1151431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Trebuie să fie infinit pentru hard-margin SVM</a:t>
            </a:r>
          </a:p>
        </p:txBody>
      </p:sp>
      <p:sp>
        <p:nvSpPr>
          <p:cNvPr id="402" name="Hard-Margin SVM: Folosit când datele sunt perfect separabile liniar."/>
          <p:cNvSpPr txBox="1"/>
          <p:nvPr/>
        </p:nvSpPr>
        <p:spPr>
          <a:xfrm>
            <a:off x="1613821" y="10401383"/>
            <a:ext cx="1984638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Hard-Margin SVM: Folosit când datele sunt perfect separabile liniar.</a:t>
            </a:r>
          </a:p>
        </p:txBody>
      </p:sp>
      <p:pic>
        <p:nvPicPr>
          <p:cNvPr id="403" name="Linie Linie" descr="Linie Linie"/>
          <p:cNvPicPr>
            <a:picLocks noChangeAspect="0"/>
          </p:cNvPicPr>
          <p:nvPr/>
        </p:nvPicPr>
        <p:blipFill>
          <a:blip r:embed="rId6">
            <a:extLst/>
          </a:blip>
          <a:stretch>
            <a:fillRect/>
          </a:stretch>
        </p:blipFill>
        <p:spPr>
          <a:xfrm>
            <a:off x="12348964" y="11203032"/>
            <a:ext cx="6651606" cy="1016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92"/>
                                        </p:tgtEl>
                                        <p:attrNameLst>
                                          <p:attrName>style.visibility</p:attrName>
                                        </p:attrNameLst>
                                      </p:cBhvr>
                                      <p:to>
                                        <p:strVal val="visible"/>
                                      </p:to>
                                    </p:set>
                                    <p:animEffect filter="dissolve" transition="in">
                                      <p:cBhvr>
                                        <p:cTn id="7" dur="2000"/>
                                        <p:tgtEl>
                                          <p:spTgt spid="392"/>
                                        </p:tgtEl>
                                      </p:cBhvr>
                                    </p:animEffect>
                                  </p:childTnLst>
                                </p:cTn>
                              </p:par>
                            </p:childTnLst>
                          </p:cTn>
                        </p:par>
                        <p:par>
                          <p:cTn id="8" fill="hold">
                            <p:stCondLst>
                              <p:cond delay="2000"/>
                            </p:stCondLst>
                            <p:childTnLst>
                              <p:par>
                                <p:cTn id="9" presetClass="entr" nodeType="afterEffect" presetID="9" grpId="2" fill="hold">
                                  <p:stCondLst>
                                    <p:cond delay="0"/>
                                  </p:stCondLst>
                                  <p:iterate type="el" backwards="0">
                                    <p:tmAbs val="0"/>
                                  </p:iterate>
                                  <p:childTnLst>
                                    <p:set>
                                      <p:cBhvr>
                                        <p:cTn id="10" fill="hold"/>
                                        <p:tgtEl>
                                          <p:spTgt spid="394"/>
                                        </p:tgtEl>
                                        <p:attrNameLst>
                                          <p:attrName>style.visibility</p:attrName>
                                        </p:attrNameLst>
                                      </p:cBhvr>
                                      <p:to>
                                        <p:strVal val="visible"/>
                                      </p:to>
                                    </p:set>
                                    <p:animEffect filter="dissolve" transition="in">
                                      <p:cBhvr>
                                        <p:cTn id="11" dur="2000"/>
                                        <p:tgtEl>
                                          <p:spTgt spid="394"/>
                                        </p:tgtEl>
                                      </p:cBhvr>
                                    </p:animEffect>
                                  </p:childTnLst>
                                </p:cTn>
                              </p:par>
                            </p:childTnLst>
                          </p:cTn>
                        </p:par>
                        <p:par>
                          <p:cTn id="12" fill="hold">
                            <p:stCondLst>
                              <p:cond delay="4000"/>
                            </p:stCondLst>
                            <p:childTnLst>
                              <p:par>
                                <p:cTn id="13" presetClass="entr" nodeType="afterEffect" presetSubtype="8" presetID="2" grpId="3" fill="hold">
                                  <p:stCondLst>
                                    <p:cond delay="0"/>
                                  </p:stCondLst>
                                  <p:iterate type="el" backwards="0">
                                    <p:tmAbs val="0"/>
                                  </p:iterate>
                                  <p:childTnLst>
                                    <p:set>
                                      <p:cBhvr>
                                        <p:cTn id="14" fill="hold"/>
                                        <p:tgtEl>
                                          <p:spTgt spid="396"/>
                                        </p:tgtEl>
                                        <p:attrNameLst>
                                          <p:attrName>style.visibility</p:attrName>
                                        </p:attrNameLst>
                                      </p:cBhvr>
                                      <p:to>
                                        <p:strVal val="visible"/>
                                      </p:to>
                                    </p:set>
                                    <p:anim calcmode="lin" valueType="num">
                                      <p:cBhvr>
                                        <p:cTn id="15" dur="1000" fill="hold"/>
                                        <p:tgtEl>
                                          <p:spTgt spid="396"/>
                                        </p:tgtEl>
                                        <p:attrNameLst>
                                          <p:attrName>ppt_x</p:attrName>
                                        </p:attrNameLst>
                                      </p:cBhvr>
                                      <p:tavLst>
                                        <p:tav tm="0">
                                          <p:val>
                                            <p:strVal val="0-#ppt_w/2"/>
                                          </p:val>
                                        </p:tav>
                                        <p:tav tm="100000">
                                          <p:val>
                                            <p:strVal val="#ppt_x"/>
                                          </p:val>
                                        </p:tav>
                                      </p:tavLst>
                                    </p:anim>
                                    <p:anim calcmode="lin" valueType="num">
                                      <p:cBhvr>
                                        <p:cTn id="16" dur="1000" fill="hold"/>
                                        <p:tgtEl>
                                          <p:spTgt spid="39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ID="9" grpId="4" fill="hold">
                                  <p:stCondLst>
                                    <p:cond delay="0"/>
                                  </p:stCondLst>
                                  <p:iterate type="el" backwards="0">
                                    <p:tmAbs val="0"/>
                                  </p:iterate>
                                  <p:childTnLst>
                                    <p:set>
                                      <p:cBhvr>
                                        <p:cTn id="20" fill="hold"/>
                                        <p:tgtEl>
                                          <p:spTgt spid="397"/>
                                        </p:tgtEl>
                                        <p:attrNameLst>
                                          <p:attrName>style.visibility</p:attrName>
                                        </p:attrNameLst>
                                      </p:cBhvr>
                                      <p:to>
                                        <p:strVal val="visible"/>
                                      </p:to>
                                    </p:set>
                                    <p:animEffect filter="dissolve" transition="in">
                                      <p:cBhvr>
                                        <p:cTn id="21" dur="2000"/>
                                        <p:tgtEl>
                                          <p:spTgt spid="397"/>
                                        </p:tgtEl>
                                      </p:cBhvr>
                                    </p:animEffect>
                                  </p:childTnLst>
                                </p:cTn>
                              </p:par>
                            </p:childTnLst>
                          </p:cTn>
                        </p:par>
                        <p:par>
                          <p:cTn id="22" fill="hold">
                            <p:stCondLst>
                              <p:cond delay="2000"/>
                            </p:stCondLst>
                            <p:childTnLst>
                              <p:par>
                                <p:cTn id="23" presetClass="entr" nodeType="afterEffect" presetID="9" grpId="5" fill="hold">
                                  <p:stCondLst>
                                    <p:cond delay="0"/>
                                  </p:stCondLst>
                                  <p:iterate type="el" backwards="0">
                                    <p:tmAbs val="0"/>
                                  </p:iterate>
                                  <p:childTnLst>
                                    <p:set>
                                      <p:cBhvr>
                                        <p:cTn id="24" fill="hold"/>
                                        <p:tgtEl>
                                          <p:spTgt spid="399"/>
                                        </p:tgtEl>
                                        <p:attrNameLst>
                                          <p:attrName>style.visibility</p:attrName>
                                        </p:attrNameLst>
                                      </p:cBhvr>
                                      <p:to>
                                        <p:strVal val="visible"/>
                                      </p:to>
                                    </p:set>
                                    <p:animEffect filter="dissolve" transition="in">
                                      <p:cBhvr>
                                        <p:cTn id="25" dur="2000"/>
                                        <p:tgtEl>
                                          <p:spTgt spid="399"/>
                                        </p:tgtEl>
                                      </p:cBhvr>
                                    </p:animEffect>
                                  </p:childTnLst>
                                </p:cTn>
                              </p:par>
                            </p:childTnLst>
                          </p:cTn>
                        </p:par>
                        <p:par>
                          <p:cTn id="26" fill="hold">
                            <p:stCondLst>
                              <p:cond delay="4000"/>
                            </p:stCondLst>
                            <p:childTnLst>
                              <p:par>
                                <p:cTn id="27" presetClass="entr" nodeType="afterEffect" presetSubtype="8" presetID="2" grpId="6" fill="hold">
                                  <p:stCondLst>
                                    <p:cond delay="0"/>
                                  </p:stCondLst>
                                  <p:iterate type="el" backwards="0">
                                    <p:tmAbs val="0"/>
                                  </p:iterate>
                                  <p:childTnLst>
                                    <p:set>
                                      <p:cBhvr>
                                        <p:cTn id="28" fill="hold"/>
                                        <p:tgtEl>
                                          <p:spTgt spid="401"/>
                                        </p:tgtEl>
                                        <p:attrNameLst>
                                          <p:attrName>style.visibility</p:attrName>
                                        </p:attrNameLst>
                                      </p:cBhvr>
                                      <p:to>
                                        <p:strVal val="visible"/>
                                      </p:to>
                                    </p:set>
                                    <p:anim calcmode="lin" valueType="num">
                                      <p:cBhvr>
                                        <p:cTn id="29" dur="1000" fill="hold"/>
                                        <p:tgtEl>
                                          <p:spTgt spid="401"/>
                                        </p:tgtEl>
                                        <p:attrNameLst>
                                          <p:attrName>ppt_x</p:attrName>
                                        </p:attrNameLst>
                                      </p:cBhvr>
                                      <p:tavLst>
                                        <p:tav tm="0">
                                          <p:val>
                                            <p:strVal val="0-#ppt_w/2"/>
                                          </p:val>
                                        </p:tav>
                                        <p:tav tm="100000">
                                          <p:val>
                                            <p:strVal val="#ppt_x"/>
                                          </p:val>
                                        </p:tav>
                                      </p:tavLst>
                                    </p:anim>
                                    <p:anim calcmode="lin" valueType="num">
                                      <p:cBhvr>
                                        <p:cTn id="30" dur="1000" fill="hold"/>
                                        <p:tgtEl>
                                          <p:spTgt spid="40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7" fill="hold">
                                  <p:stCondLst>
                                    <p:cond delay="0"/>
                                  </p:stCondLst>
                                  <p:iterate type="el" backwards="0">
                                    <p:tmAbs val="0"/>
                                  </p:iterate>
                                  <p:childTnLst>
                                    <p:set>
                                      <p:cBhvr>
                                        <p:cTn id="34" fill="hold"/>
                                        <p:tgtEl>
                                          <p:spTgt spid="402"/>
                                        </p:tgtEl>
                                        <p:attrNameLst>
                                          <p:attrName>style.visibility</p:attrName>
                                        </p:attrNameLst>
                                      </p:cBhvr>
                                      <p:to>
                                        <p:strVal val="visible"/>
                                      </p:to>
                                    </p:set>
                                    <p:anim calcmode="lin" valueType="num">
                                      <p:cBhvr>
                                        <p:cTn id="35" dur="1000" fill="hold"/>
                                        <p:tgtEl>
                                          <p:spTgt spid="402"/>
                                        </p:tgtEl>
                                        <p:attrNameLst>
                                          <p:attrName>ppt_x</p:attrName>
                                        </p:attrNameLst>
                                      </p:cBhvr>
                                      <p:tavLst>
                                        <p:tav tm="0">
                                          <p:val>
                                            <p:strVal val="0-#ppt_w/2"/>
                                          </p:val>
                                        </p:tav>
                                        <p:tav tm="100000">
                                          <p:val>
                                            <p:strVal val="#ppt_x"/>
                                          </p:val>
                                        </p:tav>
                                      </p:tavLst>
                                    </p:anim>
                                    <p:anim calcmode="lin" valueType="num">
                                      <p:cBhvr>
                                        <p:cTn id="36" dur="1000" fill="hold"/>
                                        <p:tgtEl>
                                          <p:spTgt spid="40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Class="entr" nodeType="afterEffect" presetID="9" grpId="8" fill="hold">
                                  <p:stCondLst>
                                    <p:cond delay="0"/>
                                  </p:stCondLst>
                                  <p:iterate type="el" backwards="0">
                                    <p:tmAbs val="0"/>
                                  </p:iterate>
                                  <p:childTnLst>
                                    <p:set>
                                      <p:cBhvr>
                                        <p:cTn id="39" fill="hold"/>
                                        <p:tgtEl>
                                          <p:spTgt spid="403"/>
                                        </p:tgtEl>
                                        <p:attrNameLst>
                                          <p:attrName>style.visibility</p:attrName>
                                        </p:attrNameLst>
                                      </p:cBhvr>
                                      <p:to>
                                        <p:strVal val="visible"/>
                                      </p:to>
                                    </p:set>
                                    <p:animEffect filter="dissolve" transition="in">
                                      <p:cBhvr>
                                        <p:cTn id="40" dur="20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1" grpId="6"/>
      <p:bldP build="whole" bldLvl="1" animBg="1" rev="0" advAuto="0" spid="402" grpId="7"/>
      <p:bldP build="whole" bldLvl="1" animBg="1" rev="0" advAuto="0" spid="396" grpId="3"/>
      <p:bldP build="whole" bldLvl="1" animBg="1" rev="0" advAuto="0" spid="394" grpId="2"/>
      <p:bldP build="whole" bldLvl="1" animBg="1" rev="0" advAuto="0" spid="403" grpId="8"/>
      <p:bldP build="whole" bldLvl="1" animBg="1" rev="0" advAuto="0" spid="392" grpId="1"/>
      <p:bldP build="whole" bldLvl="1" animBg="1" rev="0" advAuto="0" spid="397" grpId="4"/>
      <p:bldP build="whole" bldLvl="1" animBg="1" rev="0" advAuto="0" spid="399" grpId="5"/>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407"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408" name="Supervizate"/>
          <p:cNvSpPr txBox="1"/>
          <p:nvPr/>
        </p:nvSpPr>
        <p:spPr>
          <a:xfrm>
            <a:off x="540430" y="5892048"/>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Dar dacă datele nu sunt perfect separabile liniar?</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r" isContent="1" isInverted="0"/>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411"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412" name="Supervizate"/>
          <p:cNvSpPr txBox="1"/>
          <p:nvPr/>
        </p:nvSpPr>
        <p:spPr>
          <a:xfrm>
            <a:off x="821351" y="798002"/>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Dar dacă datele nu sunt perfect separabile liniar?</a:t>
            </a:r>
          </a:p>
        </p:txBody>
      </p:sp>
      <p:pic>
        <p:nvPicPr>
          <p:cNvPr id="413" name="Captură de ecran din 2024-10-14 la 00.02.20.png" descr="Captură de ecran din 2024-10-14 la 00.02.20.png"/>
          <p:cNvPicPr>
            <a:picLocks noChangeAspect="1"/>
          </p:cNvPicPr>
          <p:nvPr/>
        </p:nvPicPr>
        <p:blipFill>
          <a:blip r:embed="rId2">
            <a:extLst/>
          </a:blip>
          <a:stretch>
            <a:fillRect/>
          </a:stretch>
        </p:blipFill>
        <p:spPr>
          <a:xfrm>
            <a:off x="3114060" y="2675135"/>
            <a:ext cx="16879175" cy="9798578"/>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416"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417" name="Supervizate"/>
          <p:cNvSpPr txBox="1"/>
          <p:nvPr/>
        </p:nvSpPr>
        <p:spPr>
          <a:xfrm>
            <a:off x="821351" y="798002"/>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Dar dacă datele nu sunt perfect separabile liniar?</a:t>
            </a:r>
          </a:p>
        </p:txBody>
      </p:sp>
      <p:pic>
        <p:nvPicPr>
          <p:cNvPr id="418" name="Captură de ecran din 2024-10-14 la 00.02.20.png" descr="Captură de ecran din 2024-10-14 la 00.02.20.png"/>
          <p:cNvPicPr>
            <a:picLocks noChangeAspect="1"/>
          </p:cNvPicPr>
          <p:nvPr/>
        </p:nvPicPr>
        <p:blipFill>
          <a:blip r:embed="rId2">
            <a:extLst/>
          </a:blip>
          <a:stretch>
            <a:fillRect/>
          </a:stretch>
        </p:blipFill>
        <p:spPr>
          <a:xfrm>
            <a:off x="716862" y="3948646"/>
            <a:ext cx="12264293" cy="7119580"/>
          </a:xfrm>
          <a:prstGeom prst="rect">
            <a:avLst/>
          </a:prstGeom>
          <a:ln w="12700">
            <a:miter lim="400000"/>
          </a:ln>
        </p:spPr>
      </p:pic>
      <p:sp>
        <p:nvSpPr>
          <p:cNvPr id="419" name="Hard"/>
          <p:cNvSpPr txBox="1"/>
          <p:nvPr/>
        </p:nvSpPr>
        <p:spPr>
          <a:xfrm>
            <a:off x="13880733" y="6077681"/>
            <a:ext cx="161853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Hard</a:t>
            </a:r>
          </a:p>
        </p:txBody>
      </p:sp>
      <p:pic>
        <p:nvPicPr>
          <p:cNvPr id="420" name="Linie Linie" descr="Linie Linie"/>
          <p:cNvPicPr>
            <a:picLocks noChangeAspect="0"/>
          </p:cNvPicPr>
          <p:nvPr/>
        </p:nvPicPr>
        <p:blipFill>
          <a:blip r:embed="rId3">
            <a:extLst/>
          </a:blip>
          <a:stretch>
            <a:fillRect/>
          </a:stretch>
        </p:blipFill>
        <p:spPr>
          <a:xfrm>
            <a:off x="15663840" y="6335743"/>
            <a:ext cx="1887697" cy="405592"/>
          </a:xfrm>
          <a:prstGeom prst="rect">
            <a:avLst/>
          </a:prstGeom>
        </p:spPr>
      </p:pic>
      <p:sp>
        <p:nvSpPr>
          <p:cNvPr id="422" name="Soft"/>
          <p:cNvSpPr txBox="1"/>
          <p:nvPr/>
        </p:nvSpPr>
        <p:spPr>
          <a:xfrm>
            <a:off x="17856167" y="6077681"/>
            <a:ext cx="127392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Soft</a:t>
            </a:r>
          </a:p>
        </p:txBody>
      </p:sp>
      <p:sp>
        <p:nvSpPr>
          <p:cNvPr id="423" name="Găsirea unei linii good enough"/>
          <p:cNvSpPr txBox="1"/>
          <p:nvPr/>
        </p:nvSpPr>
        <p:spPr>
          <a:xfrm>
            <a:off x="13749636" y="7276280"/>
            <a:ext cx="8887843"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Găsirea unei linii good enough</a:t>
            </a:r>
          </a:p>
        </p:txBody>
      </p:sp>
      <p:pic>
        <p:nvPicPr>
          <p:cNvPr id="424" name="Linie Linie" descr="Linie Linie"/>
          <p:cNvPicPr>
            <a:picLocks noChangeAspect="0"/>
          </p:cNvPicPr>
          <p:nvPr/>
        </p:nvPicPr>
        <p:blipFill>
          <a:blip r:embed="rId4">
            <a:extLst/>
          </a:blip>
          <a:stretch>
            <a:fillRect/>
          </a:stretch>
        </p:blipFill>
        <p:spPr>
          <a:xfrm>
            <a:off x="18004854" y="8078955"/>
            <a:ext cx="3706712" cy="1016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419"/>
                                        </p:tgtEl>
                                        <p:attrNameLst>
                                          <p:attrName>style.visibility</p:attrName>
                                        </p:attrNameLst>
                                      </p:cBhvr>
                                      <p:to>
                                        <p:strVal val="visible"/>
                                      </p:to>
                                    </p:set>
                                    <p:anim calcmode="lin" valueType="num">
                                      <p:cBhvr>
                                        <p:cTn id="7" dur="1000" fill="hold"/>
                                        <p:tgtEl>
                                          <p:spTgt spid="419"/>
                                        </p:tgtEl>
                                        <p:attrNameLst>
                                          <p:attrName>ppt_x</p:attrName>
                                        </p:attrNameLst>
                                      </p:cBhvr>
                                      <p:tavLst>
                                        <p:tav tm="0">
                                          <p:val>
                                            <p:strVal val="0-#ppt_w/2"/>
                                          </p:val>
                                        </p:tav>
                                        <p:tav tm="100000">
                                          <p:val>
                                            <p:strVal val="#ppt_x"/>
                                          </p:val>
                                        </p:tav>
                                      </p:tavLst>
                                    </p:anim>
                                    <p:anim calcmode="lin" valueType="num">
                                      <p:cBhvr>
                                        <p:cTn id="8" dur="1000" fill="hold"/>
                                        <p:tgtEl>
                                          <p:spTgt spid="41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ID="9" grpId="2" fill="hold">
                                  <p:stCondLst>
                                    <p:cond delay="0"/>
                                  </p:stCondLst>
                                  <p:iterate type="el" backwards="0">
                                    <p:tmAbs val="0"/>
                                  </p:iterate>
                                  <p:childTnLst>
                                    <p:set>
                                      <p:cBhvr>
                                        <p:cTn id="11" fill="hold"/>
                                        <p:tgtEl>
                                          <p:spTgt spid="420"/>
                                        </p:tgtEl>
                                        <p:attrNameLst>
                                          <p:attrName>style.visibility</p:attrName>
                                        </p:attrNameLst>
                                      </p:cBhvr>
                                      <p:to>
                                        <p:strVal val="visible"/>
                                      </p:to>
                                    </p:set>
                                    <p:animEffect filter="dissolve" transition="in">
                                      <p:cBhvr>
                                        <p:cTn id="12" dur="2000"/>
                                        <p:tgtEl>
                                          <p:spTgt spid="420"/>
                                        </p:tgtEl>
                                      </p:cBhvr>
                                    </p:animEffect>
                                  </p:childTnLst>
                                </p:cTn>
                              </p:par>
                            </p:childTnLst>
                          </p:cTn>
                        </p:par>
                        <p:par>
                          <p:cTn id="13" fill="hold">
                            <p:stCondLst>
                              <p:cond delay="3000"/>
                            </p:stCondLst>
                            <p:childTnLst>
                              <p:par>
                                <p:cTn id="14" presetClass="entr" nodeType="afterEffect" presetID="10" grpId="3" fill="hold">
                                  <p:stCondLst>
                                    <p:cond delay="0"/>
                                  </p:stCondLst>
                                  <p:iterate type="el" backwards="0">
                                    <p:tmAbs val="0"/>
                                  </p:iterate>
                                  <p:childTnLst>
                                    <p:set>
                                      <p:cBhvr>
                                        <p:cTn id="15" fill="hold"/>
                                        <p:tgtEl>
                                          <p:spTgt spid="422"/>
                                        </p:tgtEl>
                                        <p:attrNameLst>
                                          <p:attrName>style.visibility</p:attrName>
                                        </p:attrNameLst>
                                      </p:cBhvr>
                                      <p:to>
                                        <p:strVal val="visible"/>
                                      </p:to>
                                    </p:set>
                                    <p:animEffect filter="fade" transition="in">
                                      <p:cBhvr>
                                        <p:cTn id="16" dur="1000"/>
                                        <p:tgtEl>
                                          <p:spTgt spid="422"/>
                                        </p:tgtEl>
                                      </p:cBhvr>
                                    </p:animEffect>
                                  </p:childTnLst>
                                </p:cTn>
                              </p:par>
                            </p:childTnLst>
                          </p:cTn>
                        </p:par>
                        <p:par>
                          <p:cTn id="17" fill="hold">
                            <p:stCondLst>
                              <p:cond delay="4000"/>
                            </p:stCondLst>
                            <p:childTnLst>
                              <p:par>
                                <p:cTn id="18" presetClass="entr" nodeType="afterEffect" presetSubtype="8" presetID="2" grpId="4" fill="hold">
                                  <p:stCondLst>
                                    <p:cond delay="0"/>
                                  </p:stCondLst>
                                  <p:iterate type="el" backwards="0">
                                    <p:tmAbs val="0"/>
                                  </p:iterate>
                                  <p:childTnLst>
                                    <p:set>
                                      <p:cBhvr>
                                        <p:cTn id="19" fill="hold"/>
                                        <p:tgtEl>
                                          <p:spTgt spid="423"/>
                                        </p:tgtEl>
                                        <p:attrNameLst>
                                          <p:attrName>style.visibility</p:attrName>
                                        </p:attrNameLst>
                                      </p:cBhvr>
                                      <p:to>
                                        <p:strVal val="visible"/>
                                      </p:to>
                                    </p:set>
                                    <p:anim calcmode="lin" valueType="num">
                                      <p:cBhvr>
                                        <p:cTn id="20" dur="1000" fill="hold"/>
                                        <p:tgtEl>
                                          <p:spTgt spid="423"/>
                                        </p:tgtEl>
                                        <p:attrNameLst>
                                          <p:attrName>ppt_x</p:attrName>
                                        </p:attrNameLst>
                                      </p:cBhvr>
                                      <p:tavLst>
                                        <p:tav tm="0">
                                          <p:val>
                                            <p:strVal val="0-#ppt_w/2"/>
                                          </p:val>
                                        </p:tav>
                                        <p:tav tm="100000">
                                          <p:val>
                                            <p:strVal val="#ppt_x"/>
                                          </p:val>
                                        </p:tav>
                                      </p:tavLst>
                                    </p:anim>
                                    <p:anim calcmode="lin" valueType="num">
                                      <p:cBhvr>
                                        <p:cTn id="21" dur="1000" fill="hold"/>
                                        <p:tgtEl>
                                          <p:spTgt spid="423"/>
                                        </p:tgtEl>
                                        <p:attrNameLst>
                                          <p:attrName>ppt_y</p:attrName>
                                        </p:attrNameLst>
                                      </p:cBhvr>
                                      <p:tavLst>
                                        <p:tav tm="0">
                                          <p:val>
                                            <p:strVal val="#ppt_y"/>
                                          </p:val>
                                        </p:tav>
                                        <p:tav tm="100000">
                                          <p:val>
                                            <p:strVal val="#ppt_y"/>
                                          </p:val>
                                        </p:tav>
                                      </p:tavLst>
                                    </p:anim>
                                  </p:childTnLst>
                                </p:cTn>
                              </p:par>
                            </p:childTnLst>
                          </p:cTn>
                        </p:par>
                        <p:par>
                          <p:cTn id="22" fill="hold">
                            <p:stCondLst>
                              <p:cond delay="5000"/>
                            </p:stCondLst>
                            <p:childTnLst>
                              <p:par>
                                <p:cTn id="23" presetClass="entr" nodeType="afterEffect" presetID="9" grpId="5" fill="hold">
                                  <p:stCondLst>
                                    <p:cond delay="0"/>
                                  </p:stCondLst>
                                  <p:iterate type="el" backwards="0">
                                    <p:tmAbs val="0"/>
                                  </p:iterate>
                                  <p:childTnLst>
                                    <p:set>
                                      <p:cBhvr>
                                        <p:cTn id="24" fill="hold"/>
                                        <p:tgtEl>
                                          <p:spTgt spid="424"/>
                                        </p:tgtEl>
                                        <p:attrNameLst>
                                          <p:attrName>style.visibility</p:attrName>
                                        </p:attrNameLst>
                                      </p:cBhvr>
                                      <p:to>
                                        <p:strVal val="visible"/>
                                      </p:to>
                                    </p:set>
                                    <p:animEffect filter="dissolve" transition="in">
                                      <p:cBhvr>
                                        <p:cTn id="25" dur="2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9" grpId="1"/>
      <p:bldP build="whole" bldLvl="1" animBg="1" rev="0" advAuto="0" spid="422" grpId="3"/>
      <p:bldP build="whole" bldLvl="1" animBg="1" rev="0" advAuto="0" spid="423" grpId="4"/>
      <p:bldP build="whole" bldLvl="1" animBg="1" rev="0" advAuto="0" spid="424" grpId="5"/>
      <p:bldP build="whole" bldLvl="1" animBg="1" rev="0" advAuto="0" spid="420"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428"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429" name="Supervizate"/>
          <p:cNvSpPr txBox="1"/>
          <p:nvPr/>
        </p:nvSpPr>
        <p:spPr>
          <a:xfrm>
            <a:off x="7001628" y="854187"/>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Soft-Margin SVM</a:t>
            </a:r>
          </a:p>
        </p:txBody>
      </p:sp>
      <p:pic>
        <p:nvPicPr>
          <p:cNvPr id="430" name="Captură de ecran din 2024-10-14 la 00.08.16.png" descr="Captură de ecran din 2024-10-14 la 00.08.16.png"/>
          <p:cNvPicPr>
            <a:picLocks noChangeAspect="1"/>
          </p:cNvPicPr>
          <p:nvPr/>
        </p:nvPicPr>
        <p:blipFill>
          <a:blip r:embed="rId2">
            <a:extLst/>
          </a:blip>
          <a:srcRect l="0" t="0" r="0" b="0"/>
          <a:stretch>
            <a:fillRect/>
          </a:stretch>
        </p:blipFill>
        <p:spPr>
          <a:xfrm>
            <a:off x="2089652" y="3547279"/>
            <a:ext cx="18331885" cy="8517410"/>
          </a:xfrm>
          <a:prstGeom prst="rect">
            <a:avLst/>
          </a:prstGeom>
          <a:ln w="12700">
            <a:miter lim="400000"/>
          </a:ln>
        </p:spPr>
      </p:pic>
      <p:sp>
        <p:nvSpPr>
          <p:cNvPr id="431" name="clf = SVC(kernel='linear', C=0.5)"/>
          <p:cNvSpPr txBox="1"/>
          <p:nvPr/>
        </p:nvSpPr>
        <p:spPr>
          <a:xfrm>
            <a:off x="3430447" y="8438426"/>
            <a:ext cx="4276441" cy="434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FFFFFF"/>
                </a:solidFill>
                <a:latin typeface="Arial"/>
                <a:ea typeface="Arial"/>
                <a:cs typeface="Arial"/>
                <a:sym typeface="Arial"/>
              </a:defRPr>
            </a:lvl1pPr>
          </a:lstStyle>
          <a:p>
            <a:pPr/>
            <a:r>
              <a:t>clf = SVC(kernel='linear', C=0.5)</a:t>
            </a:r>
          </a:p>
        </p:txBody>
      </p:sp>
      <p:pic>
        <p:nvPicPr>
          <p:cNvPr id="432" name="Oval Oval" descr="Oval Oval"/>
          <p:cNvPicPr>
            <a:picLocks noChangeAspect="0"/>
          </p:cNvPicPr>
          <p:nvPr/>
        </p:nvPicPr>
        <p:blipFill>
          <a:blip r:embed="rId3">
            <a:extLst/>
          </a:blip>
          <a:stretch>
            <a:fillRect/>
          </a:stretch>
        </p:blipFill>
        <p:spPr>
          <a:xfrm>
            <a:off x="2791876" y="8219600"/>
            <a:ext cx="5553584" cy="87259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32"/>
                                        </p:tgtEl>
                                        <p:attrNameLst>
                                          <p:attrName>style.visibility</p:attrName>
                                        </p:attrNameLst>
                                      </p:cBhvr>
                                      <p:to>
                                        <p:strVal val="visible"/>
                                      </p:to>
                                    </p:set>
                                    <p:animEffect filter="dissolve" transition="in">
                                      <p:cBhvr>
                                        <p:cTn id="7" dur="2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2"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436"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437" name="clf = SVC(kernel='linear', C=0.5)"/>
          <p:cNvSpPr txBox="1"/>
          <p:nvPr/>
        </p:nvSpPr>
        <p:spPr>
          <a:xfrm>
            <a:off x="4624901" y="3424354"/>
            <a:ext cx="15134197" cy="12863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300">
                <a:latin typeface="Arial"/>
                <a:ea typeface="Arial"/>
                <a:cs typeface="Arial"/>
                <a:sym typeface="Arial"/>
              </a:defRPr>
            </a:lvl1pPr>
          </a:lstStyle>
          <a:p>
            <a:pPr/>
            <a:r>
              <a:t>clf = SVC(kernel='linear', C=0.5)</a:t>
            </a:r>
          </a:p>
        </p:txBody>
      </p:sp>
      <p:sp>
        <p:nvSpPr>
          <p:cNvPr id="438" name="Supervizate"/>
          <p:cNvSpPr txBox="1"/>
          <p:nvPr/>
        </p:nvSpPr>
        <p:spPr>
          <a:xfrm>
            <a:off x="7001628" y="854187"/>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Soft-Margin SVM</a:t>
            </a:r>
          </a:p>
        </p:txBody>
      </p:sp>
      <p:pic>
        <p:nvPicPr>
          <p:cNvPr id="439" name="Oval Oval" descr="Oval Oval"/>
          <p:cNvPicPr>
            <a:picLocks noChangeAspect="0"/>
          </p:cNvPicPr>
          <p:nvPr/>
        </p:nvPicPr>
        <p:blipFill>
          <a:blip r:embed="rId2">
            <a:extLst/>
          </a:blip>
          <a:stretch>
            <a:fillRect/>
          </a:stretch>
        </p:blipFill>
        <p:spPr>
          <a:xfrm>
            <a:off x="16338052" y="2967425"/>
            <a:ext cx="3255093" cy="2200173"/>
          </a:xfrm>
          <a:prstGeom prst="rect">
            <a:avLst/>
          </a:prstGeom>
        </p:spPr>
      </p:pic>
      <p:pic>
        <p:nvPicPr>
          <p:cNvPr id="441" name="Linie Linie" descr="Linie Linie"/>
          <p:cNvPicPr>
            <a:picLocks noChangeAspect="0"/>
          </p:cNvPicPr>
          <p:nvPr/>
        </p:nvPicPr>
        <p:blipFill>
          <a:blip r:embed="rId3">
            <a:extLst/>
          </a:blip>
          <a:stretch>
            <a:fillRect/>
          </a:stretch>
        </p:blipFill>
        <p:spPr>
          <a:xfrm rot="18900000">
            <a:off x="15139096" y="5588177"/>
            <a:ext cx="1897653" cy="405592"/>
          </a:xfrm>
          <a:prstGeom prst="rect">
            <a:avLst/>
          </a:prstGeom>
        </p:spPr>
      </p:pic>
      <p:sp>
        <p:nvSpPr>
          <p:cNvPr id="443" name="Cât timp C nu e infinit, clasa SVC va reprezenta Soft-Margin SVM"/>
          <p:cNvSpPr txBox="1"/>
          <p:nvPr/>
        </p:nvSpPr>
        <p:spPr>
          <a:xfrm>
            <a:off x="6501857" y="6676981"/>
            <a:ext cx="1622727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Cât timp C nu e infinit, clasa SVC va reprezenta Soft-Margin SVM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39"/>
                                        </p:tgtEl>
                                        <p:attrNameLst>
                                          <p:attrName>style.visibility</p:attrName>
                                        </p:attrNameLst>
                                      </p:cBhvr>
                                      <p:to>
                                        <p:strVal val="visible"/>
                                      </p:to>
                                    </p:set>
                                    <p:animEffect filter="dissolve" transition="in">
                                      <p:cBhvr>
                                        <p:cTn id="7" dur="2000"/>
                                        <p:tgtEl>
                                          <p:spTgt spid="439"/>
                                        </p:tgtEl>
                                      </p:cBhvr>
                                    </p:animEffect>
                                  </p:childTnLst>
                                </p:cTn>
                              </p:par>
                            </p:childTnLst>
                          </p:cTn>
                        </p:par>
                        <p:par>
                          <p:cTn id="8" fill="hold">
                            <p:stCondLst>
                              <p:cond delay="2000"/>
                            </p:stCondLst>
                            <p:childTnLst>
                              <p:par>
                                <p:cTn id="9" presetClass="entr" nodeType="afterEffect" presetID="9" grpId="2" fill="hold">
                                  <p:stCondLst>
                                    <p:cond delay="0"/>
                                  </p:stCondLst>
                                  <p:iterate type="el" backwards="0">
                                    <p:tmAbs val="0"/>
                                  </p:iterate>
                                  <p:childTnLst>
                                    <p:set>
                                      <p:cBhvr>
                                        <p:cTn id="10" fill="hold"/>
                                        <p:tgtEl>
                                          <p:spTgt spid="441"/>
                                        </p:tgtEl>
                                        <p:attrNameLst>
                                          <p:attrName>style.visibility</p:attrName>
                                        </p:attrNameLst>
                                      </p:cBhvr>
                                      <p:to>
                                        <p:strVal val="visible"/>
                                      </p:to>
                                    </p:set>
                                    <p:animEffect filter="dissolve" transition="in">
                                      <p:cBhvr>
                                        <p:cTn id="11" dur="2000"/>
                                        <p:tgtEl>
                                          <p:spTgt spid="441"/>
                                        </p:tgtEl>
                                      </p:cBhvr>
                                    </p:animEffect>
                                  </p:childTnLst>
                                </p:cTn>
                              </p:par>
                            </p:childTnLst>
                          </p:cTn>
                        </p:par>
                        <p:par>
                          <p:cTn id="12" fill="hold">
                            <p:stCondLst>
                              <p:cond delay="4000"/>
                            </p:stCondLst>
                            <p:childTnLst>
                              <p:par>
                                <p:cTn id="13" presetClass="entr" nodeType="afterEffect" presetSubtype="8" presetID="2" grpId="3" fill="hold">
                                  <p:stCondLst>
                                    <p:cond delay="0"/>
                                  </p:stCondLst>
                                  <p:iterate type="el" backwards="0">
                                    <p:tmAbs val="0"/>
                                  </p:iterate>
                                  <p:childTnLst>
                                    <p:set>
                                      <p:cBhvr>
                                        <p:cTn id="14" fill="hold"/>
                                        <p:tgtEl>
                                          <p:spTgt spid="443"/>
                                        </p:tgtEl>
                                        <p:attrNameLst>
                                          <p:attrName>style.visibility</p:attrName>
                                        </p:attrNameLst>
                                      </p:cBhvr>
                                      <p:to>
                                        <p:strVal val="visible"/>
                                      </p:to>
                                    </p:set>
                                    <p:anim calcmode="lin" valueType="num">
                                      <p:cBhvr>
                                        <p:cTn id="15" dur="1000" fill="hold"/>
                                        <p:tgtEl>
                                          <p:spTgt spid="443"/>
                                        </p:tgtEl>
                                        <p:attrNameLst>
                                          <p:attrName>ppt_x</p:attrName>
                                        </p:attrNameLst>
                                      </p:cBhvr>
                                      <p:tavLst>
                                        <p:tav tm="0">
                                          <p:val>
                                            <p:strVal val="0-#ppt_w/2"/>
                                          </p:val>
                                        </p:tav>
                                        <p:tav tm="100000">
                                          <p:val>
                                            <p:strVal val="#ppt_x"/>
                                          </p:val>
                                        </p:tav>
                                      </p:tavLst>
                                    </p:anim>
                                    <p:anim calcmode="lin" valueType="num">
                                      <p:cBhvr>
                                        <p:cTn id="16" dur="1000" fill="hold"/>
                                        <p:tgtEl>
                                          <p:spTgt spid="4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3" grpId="3"/>
      <p:bldP build="whole" bldLvl="1" animBg="1" rev="0" advAuto="0" spid="441" grpId="2"/>
      <p:bldP build="whole" bldLvl="1" animBg="1" rev="0" advAuto="0" spid="439"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446"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447" name="Supervizate"/>
          <p:cNvSpPr txBox="1"/>
          <p:nvPr/>
        </p:nvSpPr>
        <p:spPr>
          <a:xfrm>
            <a:off x="7638384" y="442168"/>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Soft-Margin SVM</a:t>
            </a:r>
          </a:p>
        </p:txBody>
      </p:sp>
      <p:pic>
        <p:nvPicPr>
          <p:cNvPr id="448" name="Captură de ecran din 2024-10-14 la 00.14.20.png" descr="Captură de ecran din 2024-10-14 la 00.14.20.png"/>
          <p:cNvPicPr>
            <a:picLocks noChangeAspect="1"/>
          </p:cNvPicPr>
          <p:nvPr/>
        </p:nvPicPr>
        <p:blipFill>
          <a:blip r:embed="rId2">
            <a:extLst/>
          </a:blip>
          <a:stretch>
            <a:fillRect/>
          </a:stretch>
        </p:blipFill>
        <p:spPr>
          <a:xfrm>
            <a:off x="656127" y="3517006"/>
            <a:ext cx="12635980" cy="8381398"/>
          </a:xfrm>
          <a:prstGeom prst="rect">
            <a:avLst/>
          </a:prstGeom>
          <a:ln w="12700">
            <a:miter lim="400000"/>
          </a:ln>
        </p:spPr>
      </p:pic>
      <p:sp>
        <p:nvSpPr>
          <p:cNvPr id="449" name="Cu un  C  mic, modelul devine mai permisiv și permite ca mai multe puncte să cadă pe partea greșită a marginii."/>
          <p:cNvSpPr txBox="1"/>
          <p:nvPr/>
        </p:nvSpPr>
        <p:spPr>
          <a:xfrm>
            <a:off x="13825791" y="3946920"/>
            <a:ext cx="9484285" cy="245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Georgia"/>
                <a:ea typeface="Georgia"/>
                <a:cs typeface="Georgia"/>
                <a:sym typeface="Georgia"/>
              </a:defRPr>
            </a:lvl1pPr>
          </a:lstStyle>
          <a:p>
            <a:pPr/>
            <a:r>
              <a:t>Cu un  C  mic, modelul devine mai permisiv și permite ca mai multe puncte să cadă pe partea greșită a marginii.</a:t>
            </a:r>
          </a:p>
        </p:txBody>
      </p:sp>
      <p:sp>
        <p:nvSpPr>
          <p:cNvPr id="450" name="Cu un  C  mare, modelul penalizează mai mult greșelile, așa că va încerca să corecteze fiecare eroare chiar dacă asta înseamnă o margine mai îngustă."/>
          <p:cNvSpPr txBox="1"/>
          <p:nvPr/>
        </p:nvSpPr>
        <p:spPr>
          <a:xfrm>
            <a:off x="13825791" y="8531458"/>
            <a:ext cx="9484285" cy="245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Georgia"/>
                <a:ea typeface="Georgia"/>
                <a:cs typeface="Georgia"/>
                <a:sym typeface="Georgia"/>
              </a:defRPr>
            </a:lvl1pPr>
          </a:lstStyle>
          <a:p>
            <a:pPr/>
            <a:r>
              <a:t>Cu un  C  mare, modelul penalizează mai mult greșelile, așa că va încerca să corecteze fiecare eroare chiar dacă asta înseamnă o margine mai îngustă.</a:t>
            </a:r>
          </a:p>
        </p:txBody>
      </p:sp>
      <p:pic>
        <p:nvPicPr>
          <p:cNvPr id="451" name="Linie Linie" descr="Linie Linie"/>
          <p:cNvPicPr>
            <a:picLocks noChangeAspect="0"/>
          </p:cNvPicPr>
          <p:nvPr/>
        </p:nvPicPr>
        <p:blipFill>
          <a:blip r:embed="rId3">
            <a:extLst/>
          </a:blip>
          <a:stretch>
            <a:fillRect/>
          </a:stretch>
        </p:blipFill>
        <p:spPr>
          <a:xfrm>
            <a:off x="13831822" y="5121670"/>
            <a:ext cx="2212684" cy="101601"/>
          </a:xfrm>
          <a:prstGeom prst="rect">
            <a:avLst/>
          </a:prstGeom>
        </p:spPr>
      </p:pic>
      <p:pic>
        <p:nvPicPr>
          <p:cNvPr id="453" name="Linie Linie" descr="Linie Linie"/>
          <p:cNvPicPr>
            <a:picLocks noChangeAspect="0"/>
          </p:cNvPicPr>
          <p:nvPr/>
        </p:nvPicPr>
        <p:blipFill>
          <a:blip r:embed="rId4">
            <a:extLst/>
          </a:blip>
          <a:stretch>
            <a:fillRect/>
          </a:stretch>
        </p:blipFill>
        <p:spPr>
          <a:xfrm>
            <a:off x="19602842" y="9122995"/>
            <a:ext cx="3643741" cy="1016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1" p14:dur="12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51"/>
                                        </p:tgtEl>
                                        <p:attrNameLst>
                                          <p:attrName>style.visibility</p:attrName>
                                        </p:attrNameLst>
                                      </p:cBhvr>
                                      <p:to>
                                        <p:strVal val="visible"/>
                                      </p:to>
                                    </p:set>
                                    <p:animEffect filter="dissolve" transition="in">
                                      <p:cBhvr>
                                        <p:cTn id="7" dur="2000"/>
                                        <p:tgtEl>
                                          <p:spTgt spid="451"/>
                                        </p:tgtEl>
                                      </p:cBhvr>
                                    </p:animEffect>
                                  </p:childTnLst>
                                </p:cTn>
                              </p:par>
                            </p:childTnLst>
                          </p:cTn>
                        </p:par>
                        <p:par>
                          <p:cTn id="8" fill="hold">
                            <p:stCondLst>
                              <p:cond delay="2000"/>
                            </p:stCondLst>
                            <p:childTnLst>
                              <p:par>
                                <p:cTn id="9" presetClass="entr" nodeType="afterEffect" presetID="9" grpId="2" fill="hold">
                                  <p:stCondLst>
                                    <p:cond delay="0"/>
                                  </p:stCondLst>
                                  <p:iterate type="el" backwards="0">
                                    <p:tmAbs val="0"/>
                                  </p:iterate>
                                  <p:childTnLst>
                                    <p:set>
                                      <p:cBhvr>
                                        <p:cTn id="10" fill="hold"/>
                                        <p:tgtEl>
                                          <p:spTgt spid="453"/>
                                        </p:tgtEl>
                                        <p:attrNameLst>
                                          <p:attrName>style.visibility</p:attrName>
                                        </p:attrNameLst>
                                      </p:cBhvr>
                                      <p:to>
                                        <p:strVal val="visible"/>
                                      </p:to>
                                    </p:set>
                                    <p:animEffect filter="dissolve" transition="in">
                                      <p:cBhvr>
                                        <p:cTn id="11" dur="2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1" grpId="1"/>
      <p:bldP build="whole" bldLvl="1" animBg="1" rev="0" advAuto="0" spid="453"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Tipuri de modele în ML"/>
          <p:cNvSpPr txBox="1"/>
          <p:nvPr>
            <p:ph type="title"/>
          </p:nvPr>
        </p:nvSpPr>
        <p:spPr>
          <a:prstGeom prst="rect">
            <a:avLst/>
          </a:prstGeom>
        </p:spPr>
        <p:txBody>
          <a:bodyPr/>
          <a:lstStyle>
            <a:lvl1pPr>
              <a:defRPr spc="-100"/>
            </a:lvl1pPr>
          </a:lstStyle>
          <a:p>
            <a:pPr/>
            <a:r>
              <a:t>Tipuri de modele în ML</a:t>
            </a:r>
          </a:p>
        </p:txBody>
      </p:sp>
      <p:sp>
        <p:nvSpPr>
          <p:cNvPr id="181" name="În general, sunt două tipuri mari și late:"/>
          <p:cNvSpPr txBox="1"/>
          <p:nvPr>
            <p:ph type="body" idx="1"/>
          </p:nvPr>
        </p:nvSpPr>
        <p:spPr>
          <a:xfrm>
            <a:off x="1687402" y="4009347"/>
            <a:ext cx="21948579" cy="8483602"/>
          </a:xfrm>
          <a:prstGeom prst="rect">
            <a:avLst/>
          </a:prstGeom>
        </p:spPr>
        <p:txBody>
          <a:bodyPr/>
          <a:lstStyle/>
          <a:p>
            <a:pPr/>
            <a:r>
              <a:t>În general, sunt două tipuri mari și late:</a:t>
            </a:r>
          </a:p>
        </p:txBody>
      </p:sp>
      <p:sp>
        <p:nvSpPr>
          <p:cNvPr id="182"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183" name="Nesupervizate"/>
          <p:cNvSpPr txBox="1"/>
          <p:nvPr/>
        </p:nvSpPr>
        <p:spPr>
          <a:xfrm>
            <a:off x="25150121"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184" name="Supervizate"/>
          <p:cNvSpPr txBox="1"/>
          <p:nvPr/>
        </p:nvSpPr>
        <p:spPr>
          <a:xfrm>
            <a:off x="1706622" y="6083300"/>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Clasificare</a:t>
            </a:r>
          </a:p>
        </p:txBody>
      </p:sp>
      <p:sp>
        <p:nvSpPr>
          <p:cNvPr id="185" name="Nesupervizate"/>
          <p:cNvSpPr txBox="1"/>
          <p:nvPr/>
        </p:nvSpPr>
        <p:spPr>
          <a:xfrm>
            <a:off x="15729881" y="6083299"/>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Regresie</a:t>
            </a:r>
          </a:p>
        </p:txBody>
      </p:sp>
      <p:pic>
        <p:nvPicPr>
          <p:cNvPr id="186" name="Oval Oval" descr="Oval Oval"/>
          <p:cNvPicPr>
            <a:picLocks noChangeAspect="0"/>
          </p:cNvPicPr>
          <p:nvPr/>
        </p:nvPicPr>
        <p:blipFill>
          <a:blip r:embed="rId2">
            <a:extLst/>
          </a:blip>
          <a:stretch>
            <a:fillRect/>
          </a:stretch>
        </p:blipFill>
        <p:spPr>
          <a:xfrm>
            <a:off x="1280651" y="6003647"/>
            <a:ext cx="7430291" cy="2082802"/>
          </a:xfrm>
          <a:prstGeom prst="rect">
            <a:avLst/>
          </a:prstGeom>
        </p:spPr>
      </p:pic>
      <p:sp>
        <p:nvSpPr>
          <p:cNvPr id="188" name="Suprafața în metrii pătrați"/>
          <p:cNvSpPr txBox="1"/>
          <p:nvPr/>
        </p:nvSpPr>
        <p:spPr>
          <a:xfrm>
            <a:off x="1305157" y="8320315"/>
            <a:ext cx="965815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atin typeface="Canela Text Regular"/>
                <a:ea typeface="Canela Text Regular"/>
                <a:cs typeface="Canela Text Regular"/>
                <a:sym typeface="Canela Text Regular"/>
              </a:defRPr>
            </a:lvl1pPr>
          </a:lstStyle>
          <a:p>
            <a:pPr/>
            <a:r>
              <a:t>utilizate pentru a clasifica datele în categorii distincte</a:t>
            </a:r>
          </a:p>
        </p:txBody>
      </p:sp>
      <p:sp>
        <p:nvSpPr>
          <p:cNvPr id="189" name="Suprafața în metrii pătrați"/>
          <p:cNvSpPr txBox="1"/>
          <p:nvPr/>
        </p:nvSpPr>
        <p:spPr>
          <a:xfrm>
            <a:off x="1305157" y="9187150"/>
            <a:ext cx="809843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atin typeface="Canela Text Regular"/>
                <a:ea typeface="Canela Text Regular"/>
                <a:cs typeface="Canela Text Regular"/>
                <a:sym typeface="Canela Text Regular"/>
              </a:defRPr>
            </a:lvl1pPr>
          </a:lstStyle>
          <a:p>
            <a:pPr/>
            <a:r>
              <a:t>Exemple: regresia logistică, regresia softmax</a:t>
            </a:r>
          </a:p>
        </p:txBody>
      </p:sp>
      <p:pic>
        <p:nvPicPr>
          <p:cNvPr id="190" name="Oval Oval" descr="Oval Oval"/>
          <p:cNvPicPr>
            <a:picLocks noChangeAspect="0"/>
          </p:cNvPicPr>
          <p:nvPr/>
        </p:nvPicPr>
        <p:blipFill>
          <a:blip r:embed="rId2">
            <a:extLst/>
          </a:blip>
          <a:stretch>
            <a:fillRect/>
          </a:stretch>
        </p:blipFill>
        <p:spPr>
          <a:xfrm>
            <a:off x="14386232" y="6003646"/>
            <a:ext cx="7430291" cy="2082802"/>
          </a:xfrm>
          <a:prstGeom prst="rect">
            <a:avLst/>
          </a:prstGeom>
        </p:spPr>
      </p:pic>
      <p:sp>
        <p:nvSpPr>
          <p:cNvPr id="192" name="Suprafața în metrii pătrați"/>
          <p:cNvSpPr txBox="1"/>
          <p:nvPr/>
        </p:nvSpPr>
        <p:spPr>
          <a:xfrm>
            <a:off x="13525530" y="8320315"/>
            <a:ext cx="91382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atin typeface="Canela Text Regular"/>
                <a:ea typeface="Canela Text Regular"/>
                <a:cs typeface="Canela Text Regular"/>
                <a:sym typeface="Canela Text Regular"/>
              </a:defRPr>
            </a:lvl1pPr>
          </a:lstStyle>
          <a:p>
            <a:pPr/>
            <a:r>
              <a:t>utilizate pentru a prezice valori numerice continue</a:t>
            </a:r>
          </a:p>
        </p:txBody>
      </p:sp>
      <p:sp>
        <p:nvSpPr>
          <p:cNvPr id="193" name="Suprafața în metrii pătrați"/>
          <p:cNvSpPr txBox="1"/>
          <p:nvPr/>
        </p:nvSpPr>
        <p:spPr>
          <a:xfrm>
            <a:off x="13575519" y="9112506"/>
            <a:ext cx="9051717" cy="9702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atin typeface="Canela Text Regular"/>
                <a:ea typeface="Canela Text Regular"/>
                <a:cs typeface="Canela Text Regular"/>
                <a:sym typeface="Canela Text Regular"/>
              </a:defRPr>
            </a:lvl1pPr>
          </a:lstStyle>
          <a:p>
            <a:pPr/>
            <a:r>
              <a:t>Exemple: regresia liniară, regresia polinomială, regresia ridge, regresia lasso, etc. </a:t>
            </a:r>
          </a:p>
        </p:txBody>
      </p:sp>
      <p:grpSp>
        <p:nvGrpSpPr>
          <p:cNvPr id="196" name="Atenție! Regresia logistică și regresia softmax sunt tot modele de clasificare, chiar dacă conțin cuvântul regresie."/>
          <p:cNvGrpSpPr/>
          <p:nvPr/>
        </p:nvGrpSpPr>
        <p:grpSpPr>
          <a:xfrm>
            <a:off x="977621" y="10775731"/>
            <a:ext cx="21076764" cy="1511301"/>
            <a:chOff x="0" y="0"/>
            <a:chExt cx="21076763" cy="1511300"/>
          </a:xfrm>
        </p:grpSpPr>
        <p:sp>
          <p:nvSpPr>
            <p:cNvPr id="195" name="Atenție! Regresia logistică și regresia softmax sunt tot modele de clasificare, chiar dacă conțin cuvântul regresie."/>
            <p:cNvSpPr txBox="1"/>
            <p:nvPr/>
          </p:nvSpPr>
          <p:spPr>
            <a:xfrm>
              <a:off x="50800" y="50799"/>
              <a:ext cx="20975164" cy="1409701"/>
            </a:xfrm>
            <a:prstGeom prst="rect">
              <a:avLst/>
            </a:prstGeom>
            <a:gradFill flip="none" rotWithShape="1">
              <a:gsLst>
                <a:gs pos="0">
                  <a:srgbClr val="FF0434"/>
                </a:gs>
                <a:gs pos="100000">
                  <a:schemeClr val="accent5">
                    <a:hueOff val="429659"/>
                    <a:satOff val="23107"/>
                    <a:lumOff val="33146"/>
                  </a:schemeClr>
                </a:gs>
              </a:gsLst>
              <a:lin ang="16200000" scaled="0"/>
            </a:gra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solidFill>
                    <a:srgbClr val="FFFFFF"/>
                  </a:solidFill>
                </a:defRPr>
              </a:lvl1pPr>
            </a:lstStyle>
            <a:p>
              <a:pPr/>
              <a:r>
                <a:t>Atenție! Regresia logistică și regresia softmax sunt tot modele de clasificare, chiar dacă conțin cuvântul regresie.</a:t>
              </a:r>
            </a:p>
          </p:txBody>
        </p:sp>
        <p:pic>
          <p:nvPicPr>
            <p:cNvPr id="194" name="Atenție! Regresia logistică și regresia softmax sunt tot modele de clasificare, chiar dacă conțin cuvântul regresie. Atenție! Regresia logistică și regresia softmax sunt tot modele de clasificare, chiar dacă conțin cuvântul regresie." descr="Atenție! Regresia logistică și regresia softmax sunt tot modele de clasificare, chiar dacă conțin cuvântul regresie. Atenție! Regresia logistică și regresia softmax sunt tot modele de clasificare, chiar dacă conțin cuvântul regresie."/>
            <p:cNvPicPr>
              <a:picLocks noChangeAspect="0"/>
            </p:cNvPicPr>
            <p:nvPr/>
          </p:nvPicPr>
          <p:blipFill>
            <a:blip r:embed="rId3">
              <a:extLst/>
            </a:blip>
            <a:stretch>
              <a:fillRect/>
            </a:stretch>
          </p:blipFill>
          <p:spPr>
            <a:xfrm>
              <a:off x="0" y="0"/>
              <a:ext cx="21076764" cy="1511300"/>
            </a:xfrm>
            <a:prstGeom prst="rect">
              <a:avLst/>
            </a:prstGeom>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184"/>
                                        </p:tgtEl>
                                        <p:attrNameLst>
                                          <p:attrName>style.visibility</p:attrName>
                                        </p:attrNameLst>
                                      </p:cBhvr>
                                      <p:to>
                                        <p:strVal val="visible"/>
                                      </p:to>
                                    </p:set>
                                    <p:anim calcmode="lin" valueType="num">
                                      <p:cBhvr>
                                        <p:cTn id="7" dur="1000" fill="hold"/>
                                        <p:tgtEl>
                                          <p:spTgt spid="184"/>
                                        </p:tgtEl>
                                        <p:attrNameLst>
                                          <p:attrName>ppt_x</p:attrName>
                                        </p:attrNameLst>
                                      </p:cBhvr>
                                      <p:tavLst>
                                        <p:tav tm="0">
                                          <p:val>
                                            <p:strVal val="#ppt_x"/>
                                          </p:val>
                                        </p:tav>
                                        <p:tav tm="100000">
                                          <p:val>
                                            <p:strVal val="#ppt_x"/>
                                          </p:val>
                                        </p:tav>
                                      </p:tavLst>
                                    </p:anim>
                                    <p:anim calcmode="lin" valueType="num">
                                      <p:cBhvr>
                                        <p:cTn id="8" dur="1000" fill="hold"/>
                                        <p:tgtEl>
                                          <p:spTgt spid="18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Class="entr" nodeType="afterEffect" presetSubtype="1" presetID="2" grpId="2" fill="hold">
                                  <p:stCondLst>
                                    <p:cond delay="0"/>
                                  </p:stCondLst>
                                  <p:iterate type="el" backwards="0">
                                    <p:tmAbs val="0"/>
                                  </p:iterate>
                                  <p:childTnLst>
                                    <p:set>
                                      <p:cBhvr>
                                        <p:cTn id="11" fill="hold"/>
                                        <p:tgtEl>
                                          <p:spTgt spid="185"/>
                                        </p:tgtEl>
                                        <p:attrNameLst>
                                          <p:attrName>style.visibility</p:attrName>
                                        </p:attrNameLst>
                                      </p:cBhvr>
                                      <p:to>
                                        <p:strVal val="visible"/>
                                      </p:to>
                                    </p:set>
                                    <p:anim calcmode="lin" valueType="num">
                                      <p:cBhvr>
                                        <p:cTn id="12" dur="1250" fill="hold"/>
                                        <p:tgtEl>
                                          <p:spTgt spid="185"/>
                                        </p:tgtEl>
                                        <p:attrNameLst>
                                          <p:attrName>ppt_x</p:attrName>
                                        </p:attrNameLst>
                                      </p:cBhvr>
                                      <p:tavLst>
                                        <p:tav tm="0">
                                          <p:val>
                                            <p:strVal val="#ppt_x"/>
                                          </p:val>
                                        </p:tav>
                                        <p:tav tm="100000">
                                          <p:val>
                                            <p:strVal val="#ppt_x"/>
                                          </p:val>
                                        </p:tav>
                                      </p:tavLst>
                                    </p:anim>
                                    <p:anim calcmode="lin" valueType="num">
                                      <p:cBhvr>
                                        <p:cTn id="13" dur="1250" fill="hold"/>
                                        <p:tgtEl>
                                          <p:spTgt spid="18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3" fill="hold">
                                  <p:stCondLst>
                                    <p:cond delay="0"/>
                                  </p:stCondLst>
                                  <p:iterate type="el" backwards="0">
                                    <p:tmAbs val="0"/>
                                  </p:iterate>
                                  <p:childTnLst>
                                    <p:set>
                                      <p:cBhvr>
                                        <p:cTn id="17" fill="hold"/>
                                        <p:tgtEl>
                                          <p:spTgt spid="186"/>
                                        </p:tgtEl>
                                        <p:attrNameLst>
                                          <p:attrName>style.visibility</p:attrName>
                                        </p:attrNameLst>
                                      </p:cBhvr>
                                      <p:to>
                                        <p:strVal val="visible"/>
                                      </p:to>
                                    </p:set>
                                    <p:animEffect filter="dissolve" transition="in">
                                      <p:cBhvr>
                                        <p:cTn id="18" dur="2000"/>
                                        <p:tgtEl>
                                          <p:spTgt spid="186"/>
                                        </p:tgtEl>
                                      </p:cBhvr>
                                    </p:animEffect>
                                  </p:childTnLst>
                                </p:cTn>
                              </p:par>
                            </p:childTnLst>
                          </p:cTn>
                        </p:par>
                        <p:par>
                          <p:cTn id="19" fill="hold">
                            <p:stCondLst>
                              <p:cond delay="2000"/>
                            </p:stCondLst>
                            <p:childTnLst>
                              <p:par>
                                <p:cTn id="20" presetClass="entr" nodeType="afterEffect" presetSubtype="8" presetID="2" grpId="4" fill="hold">
                                  <p:stCondLst>
                                    <p:cond delay="0"/>
                                  </p:stCondLst>
                                  <p:iterate type="el" backwards="0">
                                    <p:tmAbs val="0"/>
                                  </p:iterate>
                                  <p:childTnLst>
                                    <p:set>
                                      <p:cBhvr>
                                        <p:cTn id="21" fill="hold"/>
                                        <p:tgtEl>
                                          <p:spTgt spid="188"/>
                                        </p:tgtEl>
                                        <p:attrNameLst>
                                          <p:attrName>style.visibility</p:attrName>
                                        </p:attrNameLst>
                                      </p:cBhvr>
                                      <p:to>
                                        <p:strVal val="visible"/>
                                      </p:to>
                                    </p:set>
                                    <p:anim calcmode="lin" valueType="num">
                                      <p:cBhvr>
                                        <p:cTn id="22" dur="2000" fill="hold"/>
                                        <p:tgtEl>
                                          <p:spTgt spid="188"/>
                                        </p:tgtEl>
                                        <p:attrNameLst>
                                          <p:attrName>ppt_x</p:attrName>
                                        </p:attrNameLst>
                                      </p:cBhvr>
                                      <p:tavLst>
                                        <p:tav tm="0">
                                          <p:val>
                                            <p:strVal val="0-#ppt_w/2"/>
                                          </p:val>
                                        </p:tav>
                                        <p:tav tm="100000">
                                          <p:val>
                                            <p:strVal val="#ppt_x"/>
                                          </p:val>
                                        </p:tav>
                                      </p:tavLst>
                                    </p:anim>
                                    <p:anim calcmode="lin" valueType="num">
                                      <p:cBhvr>
                                        <p:cTn id="23" dur="2000" fill="hold"/>
                                        <p:tgtEl>
                                          <p:spTgt spid="188"/>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Class="entr" nodeType="afterEffect" presetSubtype="8" presetID="2" grpId="5" fill="hold">
                                  <p:stCondLst>
                                    <p:cond delay="0"/>
                                  </p:stCondLst>
                                  <p:iterate type="el" backwards="0">
                                    <p:tmAbs val="0"/>
                                  </p:iterate>
                                  <p:childTnLst>
                                    <p:set>
                                      <p:cBhvr>
                                        <p:cTn id="26" fill="hold"/>
                                        <p:tgtEl>
                                          <p:spTgt spid="189"/>
                                        </p:tgtEl>
                                        <p:attrNameLst>
                                          <p:attrName>style.visibility</p:attrName>
                                        </p:attrNameLst>
                                      </p:cBhvr>
                                      <p:to>
                                        <p:strVal val="visible"/>
                                      </p:to>
                                    </p:set>
                                    <p:anim calcmode="lin" valueType="num">
                                      <p:cBhvr>
                                        <p:cTn id="27" dur="2000" fill="hold"/>
                                        <p:tgtEl>
                                          <p:spTgt spid="189"/>
                                        </p:tgtEl>
                                        <p:attrNameLst>
                                          <p:attrName>ppt_x</p:attrName>
                                        </p:attrNameLst>
                                      </p:cBhvr>
                                      <p:tavLst>
                                        <p:tav tm="0">
                                          <p:val>
                                            <p:strVal val="0-#ppt_w/2"/>
                                          </p:val>
                                        </p:tav>
                                        <p:tav tm="100000">
                                          <p:val>
                                            <p:strVal val="#ppt_x"/>
                                          </p:val>
                                        </p:tav>
                                      </p:tavLst>
                                    </p:anim>
                                    <p:anim calcmode="lin" valueType="num">
                                      <p:cBhvr>
                                        <p:cTn id="28" dur="2000" fill="hold"/>
                                        <p:tgtEl>
                                          <p:spTgt spid="18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6" fill="hold">
                                  <p:stCondLst>
                                    <p:cond delay="0"/>
                                  </p:stCondLst>
                                  <p:iterate type="el" backwards="0">
                                    <p:tmAbs val="0"/>
                                  </p:iterate>
                                  <p:childTnLst>
                                    <p:set>
                                      <p:cBhvr>
                                        <p:cTn id="32" fill="hold"/>
                                        <p:tgtEl>
                                          <p:spTgt spid="190"/>
                                        </p:tgtEl>
                                        <p:attrNameLst>
                                          <p:attrName>style.visibility</p:attrName>
                                        </p:attrNameLst>
                                      </p:cBhvr>
                                      <p:to>
                                        <p:strVal val="visible"/>
                                      </p:to>
                                    </p:set>
                                    <p:animEffect filter="dissolve" transition="in">
                                      <p:cBhvr>
                                        <p:cTn id="33" dur="2000"/>
                                        <p:tgtEl>
                                          <p:spTgt spid="190"/>
                                        </p:tgtEl>
                                      </p:cBhvr>
                                    </p:animEffect>
                                  </p:childTnLst>
                                </p:cTn>
                              </p:par>
                            </p:childTnLst>
                          </p:cTn>
                        </p:par>
                        <p:par>
                          <p:cTn id="34" fill="hold">
                            <p:stCondLst>
                              <p:cond delay="2000"/>
                            </p:stCondLst>
                            <p:childTnLst>
                              <p:par>
                                <p:cTn id="35" presetClass="entr" nodeType="afterEffect" presetSubtype="8" presetID="2" grpId="7" fill="hold">
                                  <p:stCondLst>
                                    <p:cond delay="0"/>
                                  </p:stCondLst>
                                  <p:iterate type="el" backwards="0">
                                    <p:tmAbs val="0"/>
                                  </p:iterate>
                                  <p:childTnLst>
                                    <p:set>
                                      <p:cBhvr>
                                        <p:cTn id="36" fill="hold"/>
                                        <p:tgtEl>
                                          <p:spTgt spid="192"/>
                                        </p:tgtEl>
                                        <p:attrNameLst>
                                          <p:attrName>style.visibility</p:attrName>
                                        </p:attrNameLst>
                                      </p:cBhvr>
                                      <p:to>
                                        <p:strVal val="visible"/>
                                      </p:to>
                                    </p:set>
                                    <p:anim calcmode="lin" valueType="num">
                                      <p:cBhvr>
                                        <p:cTn id="37" dur="2000" fill="hold"/>
                                        <p:tgtEl>
                                          <p:spTgt spid="192"/>
                                        </p:tgtEl>
                                        <p:attrNameLst>
                                          <p:attrName>ppt_x</p:attrName>
                                        </p:attrNameLst>
                                      </p:cBhvr>
                                      <p:tavLst>
                                        <p:tav tm="0">
                                          <p:val>
                                            <p:strVal val="0-#ppt_w/2"/>
                                          </p:val>
                                        </p:tav>
                                        <p:tav tm="100000">
                                          <p:val>
                                            <p:strVal val="#ppt_x"/>
                                          </p:val>
                                        </p:tav>
                                      </p:tavLst>
                                    </p:anim>
                                    <p:anim calcmode="lin" valueType="num">
                                      <p:cBhvr>
                                        <p:cTn id="38" dur="2000" fill="hold"/>
                                        <p:tgtEl>
                                          <p:spTgt spid="192"/>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Class="entr" nodeType="afterEffect" presetSubtype="8" presetID="2" grpId="8" fill="hold">
                                  <p:stCondLst>
                                    <p:cond delay="0"/>
                                  </p:stCondLst>
                                  <p:iterate type="el" backwards="0">
                                    <p:tmAbs val="0"/>
                                  </p:iterate>
                                  <p:childTnLst>
                                    <p:set>
                                      <p:cBhvr>
                                        <p:cTn id="41" fill="hold"/>
                                        <p:tgtEl>
                                          <p:spTgt spid="193"/>
                                        </p:tgtEl>
                                        <p:attrNameLst>
                                          <p:attrName>style.visibility</p:attrName>
                                        </p:attrNameLst>
                                      </p:cBhvr>
                                      <p:to>
                                        <p:strVal val="visible"/>
                                      </p:to>
                                    </p:set>
                                    <p:anim calcmode="lin" valueType="num">
                                      <p:cBhvr>
                                        <p:cTn id="42" dur="2000" fill="hold"/>
                                        <p:tgtEl>
                                          <p:spTgt spid="193"/>
                                        </p:tgtEl>
                                        <p:attrNameLst>
                                          <p:attrName>ppt_x</p:attrName>
                                        </p:attrNameLst>
                                      </p:cBhvr>
                                      <p:tavLst>
                                        <p:tav tm="0">
                                          <p:val>
                                            <p:strVal val="0-#ppt_w/2"/>
                                          </p:val>
                                        </p:tav>
                                        <p:tav tm="100000">
                                          <p:val>
                                            <p:strVal val="#ppt_x"/>
                                          </p:val>
                                        </p:tav>
                                      </p:tavLst>
                                    </p:anim>
                                    <p:anim calcmode="lin" valueType="num">
                                      <p:cBhvr>
                                        <p:cTn id="43" dur="2000" fill="hold"/>
                                        <p:tgtEl>
                                          <p:spTgt spid="193"/>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Class="entr" nodeType="clickEffect" presetID="9" grpId="9" fill="hold">
                                  <p:stCondLst>
                                    <p:cond delay="0"/>
                                  </p:stCondLst>
                                  <p:iterate type="el" backwards="0">
                                    <p:tmAbs val="0"/>
                                  </p:iterate>
                                  <p:childTnLst>
                                    <p:set>
                                      <p:cBhvr>
                                        <p:cTn id="47" fill="hold"/>
                                        <p:tgtEl>
                                          <p:spTgt spid="196"/>
                                        </p:tgtEl>
                                        <p:attrNameLst>
                                          <p:attrName>style.visibility</p:attrName>
                                        </p:attrNameLst>
                                      </p:cBhvr>
                                      <p:to>
                                        <p:strVal val="visible"/>
                                      </p:to>
                                    </p:set>
                                    <p:animEffect filter="dissolve" transition="in">
                                      <p:cBhvr>
                                        <p:cTn id="48" dur="2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8"/>
      <p:bldP build="whole" bldLvl="1" animBg="1" rev="0" advAuto="0" spid="188" grpId="4"/>
      <p:bldP build="whole" bldLvl="1" animBg="1" rev="0" advAuto="0" spid="189" grpId="5"/>
      <p:bldP build="whole" bldLvl="1" animBg="1" rev="0" advAuto="0" spid="190" grpId="6"/>
      <p:bldP build="whole" bldLvl="1" animBg="1" rev="0" advAuto="0" spid="192" grpId="7"/>
      <p:bldP build="whole" bldLvl="1" animBg="1" rev="0" advAuto="0" spid="186" grpId="3"/>
      <p:bldP build="whole" bldLvl="1" animBg="1" rev="0" advAuto="0" spid="185" grpId="2"/>
      <p:bldP build="whole" bldLvl="1" animBg="1" rev="0" advAuto="0" spid="196" grpId="9"/>
      <p:bldP build="whole" bldLvl="1" animBg="1" rev="0" advAuto="0" spid="184"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457"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458" name="Supervizate"/>
          <p:cNvSpPr txBox="1"/>
          <p:nvPr/>
        </p:nvSpPr>
        <p:spPr>
          <a:xfrm>
            <a:off x="7713296" y="535809"/>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SVM Non-Liniare</a:t>
            </a:r>
          </a:p>
        </p:txBody>
      </p:sp>
      <p:pic>
        <p:nvPicPr>
          <p:cNvPr id="459" name="Captură de ecran din 2024-10-14 la 00.21.30.png" descr="Captură de ecran din 2024-10-14 la 00.21.30.png"/>
          <p:cNvPicPr>
            <a:picLocks noChangeAspect="1"/>
          </p:cNvPicPr>
          <p:nvPr/>
        </p:nvPicPr>
        <p:blipFill>
          <a:blip r:embed="rId2">
            <a:extLst/>
          </a:blip>
          <a:stretch>
            <a:fillRect/>
          </a:stretch>
        </p:blipFill>
        <p:spPr>
          <a:xfrm>
            <a:off x="4712664" y="2365067"/>
            <a:ext cx="14958672" cy="109337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d"/>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462"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463" name="Supervizate"/>
          <p:cNvSpPr txBox="1"/>
          <p:nvPr/>
        </p:nvSpPr>
        <p:spPr>
          <a:xfrm>
            <a:off x="7713296" y="535809"/>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SVM Non-Liniare</a:t>
            </a:r>
          </a:p>
        </p:txBody>
      </p:sp>
      <p:pic>
        <p:nvPicPr>
          <p:cNvPr id="464" name="Captură de ecran din 2024-10-14 la 00.21.30.png" descr="Captură de ecran din 2024-10-14 la 00.21.30.png"/>
          <p:cNvPicPr>
            <a:picLocks noChangeAspect="1"/>
          </p:cNvPicPr>
          <p:nvPr/>
        </p:nvPicPr>
        <p:blipFill>
          <a:blip r:embed="rId2">
            <a:extLst/>
          </a:blip>
          <a:stretch>
            <a:fillRect/>
          </a:stretch>
        </p:blipFill>
        <p:spPr>
          <a:xfrm>
            <a:off x="367742" y="3782156"/>
            <a:ext cx="10305109" cy="7532292"/>
          </a:xfrm>
          <a:prstGeom prst="rect">
            <a:avLst/>
          </a:prstGeom>
          <a:ln w="12700">
            <a:miter lim="400000"/>
          </a:ln>
        </p:spPr>
      </p:pic>
      <p:sp>
        <p:nvSpPr>
          <p:cNvPr id="465" name="SVM poate funcționa și pe date non-liniare dacă acestea sunt transpuse într-un spațiu mai mare."/>
          <p:cNvSpPr txBox="1"/>
          <p:nvPr/>
        </p:nvSpPr>
        <p:spPr>
          <a:xfrm>
            <a:off x="11481706" y="5918199"/>
            <a:ext cx="1237558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SVM poate funcționa și pe date non-liniare dacă acestea sunt transpuse într-un spațiu mai mare.</a:t>
            </a:r>
          </a:p>
        </p:txBody>
      </p:sp>
      <p:pic>
        <p:nvPicPr>
          <p:cNvPr id="466" name="Linie Linie" descr="Linie Linie"/>
          <p:cNvPicPr>
            <a:picLocks noChangeAspect="0"/>
          </p:cNvPicPr>
          <p:nvPr/>
        </p:nvPicPr>
        <p:blipFill>
          <a:blip r:embed="rId3">
            <a:extLst/>
          </a:blip>
          <a:stretch>
            <a:fillRect/>
          </a:stretch>
        </p:blipFill>
        <p:spPr>
          <a:xfrm>
            <a:off x="15045812" y="7180006"/>
            <a:ext cx="9125191" cy="1016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465"/>
                                        </p:tgtEl>
                                        <p:attrNameLst>
                                          <p:attrName>style.visibility</p:attrName>
                                        </p:attrNameLst>
                                      </p:cBhvr>
                                      <p:to>
                                        <p:strVal val="visible"/>
                                      </p:to>
                                    </p:set>
                                    <p:anim calcmode="lin" valueType="num">
                                      <p:cBhvr>
                                        <p:cTn id="7" dur="1000" fill="hold"/>
                                        <p:tgtEl>
                                          <p:spTgt spid="465"/>
                                        </p:tgtEl>
                                        <p:attrNameLst>
                                          <p:attrName>ppt_x</p:attrName>
                                        </p:attrNameLst>
                                      </p:cBhvr>
                                      <p:tavLst>
                                        <p:tav tm="0">
                                          <p:val>
                                            <p:strVal val="0-#ppt_w/2"/>
                                          </p:val>
                                        </p:tav>
                                        <p:tav tm="100000">
                                          <p:val>
                                            <p:strVal val="#ppt_x"/>
                                          </p:val>
                                        </p:tav>
                                      </p:tavLst>
                                    </p:anim>
                                    <p:anim calcmode="lin" valueType="num">
                                      <p:cBhvr>
                                        <p:cTn id="8" dur="1000" fill="hold"/>
                                        <p:tgtEl>
                                          <p:spTgt spid="46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ID="9" grpId="2" fill="hold">
                                  <p:stCondLst>
                                    <p:cond delay="0"/>
                                  </p:stCondLst>
                                  <p:iterate type="el" backwards="0">
                                    <p:tmAbs val="0"/>
                                  </p:iterate>
                                  <p:childTnLst>
                                    <p:set>
                                      <p:cBhvr>
                                        <p:cTn id="11" fill="hold"/>
                                        <p:tgtEl>
                                          <p:spTgt spid="466"/>
                                        </p:tgtEl>
                                        <p:attrNameLst>
                                          <p:attrName>style.visibility</p:attrName>
                                        </p:attrNameLst>
                                      </p:cBhvr>
                                      <p:to>
                                        <p:strVal val="visible"/>
                                      </p:to>
                                    </p:set>
                                    <p:animEffect filter="dissolve" transition="in">
                                      <p:cBhvr>
                                        <p:cTn id="12" dur="2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5" grpId="1"/>
      <p:bldP build="whole" bldLvl="1" animBg="1" rev="0" advAuto="0" spid="466"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470"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471" name="Supervizate"/>
          <p:cNvSpPr txBox="1"/>
          <p:nvPr/>
        </p:nvSpPr>
        <p:spPr>
          <a:xfrm>
            <a:off x="7713296" y="535809"/>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SVM Non-Liniare</a:t>
            </a:r>
          </a:p>
        </p:txBody>
      </p:sp>
      <p:pic>
        <p:nvPicPr>
          <p:cNvPr id="472" name="SVM with polynomial kernel visualization (HD).mp4" descr="SVM with polynomial kernel visualization (HD).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218555" y="2542926"/>
            <a:ext cx="17946890" cy="10095126"/>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7135" fill="hold"/>
                                        <p:tgtEl>
                                          <p:spTgt spid="47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72"/>
                </p:tgtEl>
              </p:cMediaNode>
            </p:video>
            <p:seq concurrent="1" prevAc="none" nextAc="seek">
              <p:cTn id="8" evtFilter="cancelBubble" nodeType="interactiveSeq" restart="whenNotActive" fill="hold">
                <p:stCondLst>
                  <p:cond delay="0" evt="onClick">
                    <p:tgtEl>
                      <p:spTgt spid="47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72"/>
                                        </p:tgtEl>
                                      </p:cBhvr>
                                    </p:cmd>
                                  </p:childTnLst>
                                </p:cTn>
                              </p:par>
                            </p:childTnLst>
                          </p:cTn>
                        </p:par>
                      </p:childTnLst>
                    </p:cTn>
                  </p:par>
                </p:childTnLst>
              </p:cTn>
              <p:nextCondLst>
                <p:cond delay="0" evt="onClick">
                  <p:tgtEl>
                    <p:spTgt spid="47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475"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476" name="Supervizate"/>
          <p:cNvSpPr txBox="1"/>
          <p:nvPr/>
        </p:nvSpPr>
        <p:spPr>
          <a:xfrm>
            <a:off x="7713296" y="535809"/>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SVM Non-Liniare</a:t>
            </a:r>
          </a:p>
        </p:txBody>
      </p:sp>
      <p:pic>
        <p:nvPicPr>
          <p:cNvPr id="477" name="Captură de ecran din 2024-10-14 la 00.40.17.png" descr="Captură de ecran din 2024-10-14 la 00.40.17.png"/>
          <p:cNvPicPr>
            <a:picLocks noChangeAspect="1"/>
          </p:cNvPicPr>
          <p:nvPr/>
        </p:nvPicPr>
        <p:blipFill>
          <a:blip r:embed="rId2">
            <a:extLst/>
          </a:blip>
          <a:stretch>
            <a:fillRect/>
          </a:stretch>
        </p:blipFill>
        <p:spPr>
          <a:xfrm>
            <a:off x="4788913" y="2314794"/>
            <a:ext cx="14806174" cy="10231029"/>
          </a:xfrm>
          <a:prstGeom prst="rect">
            <a:avLst/>
          </a:prstGeom>
          <a:ln w="12700">
            <a:miter lim="400000"/>
          </a:ln>
        </p:spPr>
      </p:pic>
      <p:sp>
        <p:nvSpPr>
          <p:cNvPr id="478" name="svm_pipeline = Pipeline([…"/>
          <p:cNvSpPr txBox="1"/>
          <p:nvPr/>
        </p:nvSpPr>
        <p:spPr>
          <a:xfrm>
            <a:off x="5802499" y="7153935"/>
            <a:ext cx="7000082" cy="17513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defRPr sz="2000">
                <a:solidFill>
                  <a:srgbClr val="FFFFFF"/>
                </a:solidFill>
                <a:latin typeface="Arial"/>
                <a:ea typeface="Arial"/>
                <a:cs typeface="Arial"/>
                <a:sym typeface="Arial"/>
              </a:defRPr>
            </a:pPr>
            <a:r>
              <a:t>svm_pipeline = Pipeline([</a:t>
            </a:r>
          </a:p>
          <a:p>
            <a:pPr>
              <a:lnSpc>
                <a:spcPct val="10000"/>
              </a:lnSpc>
              <a:defRPr sz="2000">
                <a:solidFill>
                  <a:srgbClr val="FFFFFF"/>
                </a:solidFill>
                <a:latin typeface="Arial"/>
                <a:ea typeface="Arial"/>
                <a:cs typeface="Arial"/>
                <a:sym typeface="Arial"/>
              </a:defRPr>
            </a:pPr>
            <a:r>
              <a:t>    ('scaler', StandardScaler()), </a:t>
            </a:r>
          </a:p>
          <a:p>
            <a:pPr>
              <a:lnSpc>
                <a:spcPct val="10000"/>
              </a:lnSpc>
              <a:defRPr sz="2000">
                <a:solidFill>
                  <a:srgbClr val="FFFFFF"/>
                </a:solidFill>
                <a:latin typeface="Arial"/>
                <a:ea typeface="Arial"/>
                <a:cs typeface="Arial"/>
                <a:sym typeface="Arial"/>
              </a:defRPr>
            </a:pPr>
            <a:r>
              <a:t>    ('svm_clf', SVC(kernel='poly', degree=3, coef0=1, C=1.0))  </a:t>
            </a:r>
          </a:p>
          <a:p>
            <a:pPr>
              <a:lnSpc>
                <a:spcPct val="10000"/>
              </a:lnSpc>
              <a:defRPr sz="2000">
                <a:solidFill>
                  <a:srgbClr val="FFFFFF"/>
                </a:solidFill>
                <a:latin typeface="Arial"/>
                <a:ea typeface="Arial"/>
                <a:cs typeface="Arial"/>
                <a:sym typeface="Arial"/>
              </a:defRPr>
            </a:pPr>
            <a:r>
              <a:t>])</a:t>
            </a:r>
          </a:p>
        </p:txBody>
      </p:sp>
      <p:pic>
        <p:nvPicPr>
          <p:cNvPr id="479" name="Oval Oval" descr="Oval Oval"/>
          <p:cNvPicPr>
            <a:picLocks noChangeAspect="0"/>
          </p:cNvPicPr>
          <p:nvPr/>
        </p:nvPicPr>
        <p:blipFill>
          <a:blip r:embed="rId3">
            <a:extLst/>
          </a:blip>
          <a:stretch>
            <a:fillRect/>
          </a:stretch>
        </p:blipFill>
        <p:spPr>
          <a:xfrm>
            <a:off x="4970089" y="6752771"/>
            <a:ext cx="7839676" cy="182754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79"/>
                                        </p:tgtEl>
                                        <p:attrNameLst>
                                          <p:attrName>style.visibility</p:attrName>
                                        </p:attrNameLst>
                                      </p:cBhvr>
                                      <p:to>
                                        <p:strVal val="visible"/>
                                      </p:to>
                                    </p:set>
                                    <p:animEffect filter="dissolve" transition="in">
                                      <p:cBhvr>
                                        <p:cTn id="7" dur="20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9"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483"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484" name="Supervizate"/>
          <p:cNvSpPr txBox="1"/>
          <p:nvPr/>
        </p:nvSpPr>
        <p:spPr>
          <a:xfrm>
            <a:off x="7713296" y="535809"/>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SVM Non-Liniare</a:t>
            </a:r>
          </a:p>
        </p:txBody>
      </p:sp>
      <p:sp>
        <p:nvSpPr>
          <p:cNvPr id="485" name="svm_pipeline = Pipeline([…"/>
          <p:cNvSpPr txBox="1"/>
          <p:nvPr/>
        </p:nvSpPr>
        <p:spPr>
          <a:xfrm>
            <a:off x="4116968" y="2964433"/>
            <a:ext cx="17328754" cy="38377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60000"/>
              </a:lnSpc>
              <a:defRPr sz="5000">
                <a:latin typeface="Arial"/>
                <a:ea typeface="Arial"/>
                <a:cs typeface="Arial"/>
                <a:sym typeface="Arial"/>
              </a:defRPr>
            </a:pPr>
            <a:r>
              <a:t>svm_pipeline = Pipeline([</a:t>
            </a:r>
          </a:p>
          <a:p>
            <a:pPr>
              <a:lnSpc>
                <a:spcPct val="60000"/>
              </a:lnSpc>
              <a:defRPr sz="5000">
                <a:latin typeface="Arial"/>
                <a:ea typeface="Arial"/>
                <a:cs typeface="Arial"/>
                <a:sym typeface="Arial"/>
              </a:defRPr>
            </a:pPr>
            <a:r>
              <a:t>    ('scaler', StandardScaler()), </a:t>
            </a:r>
          </a:p>
          <a:p>
            <a:pPr>
              <a:lnSpc>
                <a:spcPct val="60000"/>
              </a:lnSpc>
              <a:defRPr sz="5000">
                <a:latin typeface="Arial"/>
                <a:ea typeface="Arial"/>
                <a:cs typeface="Arial"/>
                <a:sym typeface="Arial"/>
              </a:defRPr>
            </a:pPr>
            <a:r>
              <a:t>    ('svm_clf', SVC(kernel='poly', degree=3, coef0=1, C=1.0))  </a:t>
            </a:r>
          </a:p>
          <a:p>
            <a:pPr>
              <a:lnSpc>
                <a:spcPct val="60000"/>
              </a:lnSpc>
              <a:defRPr sz="5000">
                <a:latin typeface="Arial"/>
                <a:ea typeface="Arial"/>
                <a:cs typeface="Arial"/>
                <a:sym typeface="Arial"/>
              </a:defRPr>
            </a:pPr>
            <a:r>
              <a:t>])</a:t>
            </a:r>
          </a:p>
        </p:txBody>
      </p:sp>
      <p:pic>
        <p:nvPicPr>
          <p:cNvPr id="486" name="Linie Linie" descr="Linie Linie"/>
          <p:cNvPicPr>
            <a:picLocks noChangeAspect="0"/>
          </p:cNvPicPr>
          <p:nvPr/>
        </p:nvPicPr>
        <p:blipFill>
          <a:blip r:embed="rId2">
            <a:extLst/>
          </a:blip>
          <a:stretch>
            <a:fillRect/>
          </a:stretch>
        </p:blipFill>
        <p:spPr>
          <a:xfrm>
            <a:off x="8547158" y="3677849"/>
            <a:ext cx="2242202" cy="101601"/>
          </a:xfrm>
          <a:prstGeom prst="rect">
            <a:avLst/>
          </a:prstGeom>
        </p:spPr>
      </p:pic>
      <p:sp>
        <p:nvSpPr>
          <p:cNvPr id="488" name="Pipeline este folosit atunci când vrem să legăm mai multe acțiuni pe setul nostru de date unul după altul."/>
          <p:cNvSpPr txBox="1"/>
          <p:nvPr/>
        </p:nvSpPr>
        <p:spPr>
          <a:xfrm>
            <a:off x="471576" y="7308908"/>
            <a:ext cx="23212278"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Pipeline este folosit atunci când vrem să legăm mai multe acțiuni pe setul nostru de date unul după altul.</a:t>
            </a:r>
          </a:p>
        </p:txBody>
      </p:sp>
      <p:pic>
        <p:nvPicPr>
          <p:cNvPr id="489" name="Linie Linie" descr="Linie Linie"/>
          <p:cNvPicPr>
            <a:picLocks noChangeAspect="0"/>
          </p:cNvPicPr>
          <p:nvPr/>
        </p:nvPicPr>
        <p:blipFill>
          <a:blip r:embed="rId3">
            <a:extLst/>
          </a:blip>
          <a:stretch>
            <a:fillRect/>
          </a:stretch>
        </p:blipFill>
        <p:spPr>
          <a:xfrm>
            <a:off x="8884264" y="8066113"/>
            <a:ext cx="7368745" cy="101601"/>
          </a:xfrm>
          <a:prstGeom prst="rect">
            <a:avLst/>
          </a:prstGeom>
        </p:spPr>
      </p:pic>
      <p:pic>
        <p:nvPicPr>
          <p:cNvPr id="491" name="Linie Linie" descr="Linie Linie"/>
          <p:cNvPicPr>
            <a:picLocks noChangeAspect="0"/>
          </p:cNvPicPr>
          <p:nvPr/>
        </p:nvPicPr>
        <p:blipFill>
          <a:blip r:embed="rId4">
            <a:extLst/>
          </a:blip>
          <a:stretch>
            <a:fillRect/>
          </a:stretch>
        </p:blipFill>
        <p:spPr>
          <a:xfrm>
            <a:off x="7329831" y="4408246"/>
            <a:ext cx="4676856" cy="101601"/>
          </a:xfrm>
          <a:prstGeom prst="rect">
            <a:avLst/>
          </a:prstGeom>
        </p:spPr>
      </p:pic>
      <p:sp>
        <p:nvSpPr>
          <p:cNvPr id="493" name="este necesară când folosim SVM pe date non-liniare."/>
          <p:cNvSpPr txBox="1"/>
          <p:nvPr/>
        </p:nvSpPr>
        <p:spPr>
          <a:xfrm>
            <a:off x="1613991" y="9142873"/>
            <a:ext cx="1420926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         este necesară când folosim SVM pe date non-liniare.</a:t>
            </a:r>
          </a:p>
        </p:txBody>
      </p:sp>
      <p:pic>
        <p:nvPicPr>
          <p:cNvPr id="494" name="Linie Linie" descr="Linie Linie"/>
          <p:cNvPicPr>
            <a:picLocks noChangeAspect="0"/>
          </p:cNvPicPr>
          <p:nvPr/>
        </p:nvPicPr>
        <p:blipFill>
          <a:blip r:embed="rId5">
            <a:extLst/>
          </a:blip>
          <a:stretch>
            <a:fillRect/>
          </a:stretch>
        </p:blipFill>
        <p:spPr>
          <a:xfrm>
            <a:off x="2756075" y="9777873"/>
            <a:ext cx="3337899" cy="101601"/>
          </a:xfrm>
          <a:prstGeom prst="rect">
            <a:avLst/>
          </a:prstGeom>
        </p:spPr>
      </p:pic>
      <p:pic>
        <p:nvPicPr>
          <p:cNvPr id="496" name="Linie Linie" descr="Linie Linie"/>
          <p:cNvPicPr>
            <a:picLocks noChangeAspect="0"/>
          </p:cNvPicPr>
          <p:nvPr/>
        </p:nvPicPr>
        <p:blipFill>
          <a:blip r:embed="rId6">
            <a:extLst/>
          </a:blip>
          <a:stretch>
            <a:fillRect/>
          </a:stretch>
        </p:blipFill>
        <p:spPr>
          <a:xfrm>
            <a:off x="9221370" y="5277592"/>
            <a:ext cx="6694532" cy="101601"/>
          </a:xfrm>
          <a:prstGeom prst="rect">
            <a:avLst/>
          </a:prstGeom>
        </p:spPr>
      </p:pic>
      <p:sp>
        <p:nvSpPr>
          <p:cNvPr id="498" name="Kernelul polinomial mapează implicit spațiul de intrare original într-un spațiu de dimensiuni superioare, unde clasele pot fi mai ușor separate."/>
          <p:cNvSpPr txBox="1"/>
          <p:nvPr/>
        </p:nvSpPr>
        <p:spPr>
          <a:xfrm>
            <a:off x="579848" y="10854633"/>
            <a:ext cx="23183082"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Kernelul polinomial mapează implicit spațiul de intrare original într-un spațiu de dimensiuni superioare, unde clasele pot fi mai ușor separate. </a:t>
            </a:r>
          </a:p>
        </p:txBody>
      </p:sp>
      <p:sp>
        <p:nvSpPr>
          <p:cNvPr id="499" name="Scalarea"/>
          <p:cNvSpPr txBox="1"/>
          <p:nvPr/>
        </p:nvSpPr>
        <p:spPr>
          <a:xfrm>
            <a:off x="552710" y="9142873"/>
            <a:ext cx="218524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Scalarea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86"/>
                                        </p:tgtEl>
                                        <p:attrNameLst>
                                          <p:attrName>style.visibility</p:attrName>
                                        </p:attrNameLst>
                                      </p:cBhvr>
                                      <p:to>
                                        <p:strVal val="visible"/>
                                      </p:to>
                                    </p:set>
                                    <p:animEffect filter="dissolve" transition="in">
                                      <p:cBhvr>
                                        <p:cTn id="7" dur="2000"/>
                                        <p:tgtEl>
                                          <p:spTgt spid="486"/>
                                        </p:tgtEl>
                                      </p:cBhvr>
                                    </p:animEffect>
                                  </p:childTnLst>
                                </p:cTn>
                              </p:par>
                            </p:childTnLst>
                          </p:cTn>
                        </p:par>
                        <p:par>
                          <p:cTn id="8" fill="hold">
                            <p:stCondLst>
                              <p:cond delay="2000"/>
                            </p:stCondLst>
                            <p:childTnLst>
                              <p:par>
                                <p:cTn id="9" presetClass="entr" nodeType="afterEffect" presetSubtype="8" presetID="2" grpId="2" fill="hold">
                                  <p:stCondLst>
                                    <p:cond delay="0"/>
                                  </p:stCondLst>
                                  <p:iterate type="el" backwards="0">
                                    <p:tmAbs val="0"/>
                                  </p:iterate>
                                  <p:childTnLst>
                                    <p:set>
                                      <p:cBhvr>
                                        <p:cTn id="10" fill="hold"/>
                                        <p:tgtEl>
                                          <p:spTgt spid="488"/>
                                        </p:tgtEl>
                                        <p:attrNameLst>
                                          <p:attrName>style.visibility</p:attrName>
                                        </p:attrNameLst>
                                      </p:cBhvr>
                                      <p:to>
                                        <p:strVal val="visible"/>
                                      </p:to>
                                    </p:set>
                                    <p:anim calcmode="lin" valueType="num">
                                      <p:cBhvr>
                                        <p:cTn id="11" dur="1000" fill="hold"/>
                                        <p:tgtEl>
                                          <p:spTgt spid="488"/>
                                        </p:tgtEl>
                                        <p:attrNameLst>
                                          <p:attrName>ppt_x</p:attrName>
                                        </p:attrNameLst>
                                      </p:cBhvr>
                                      <p:tavLst>
                                        <p:tav tm="0">
                                          <p:val>
                                            <p:strVal val="0-#ppt_w/2"/>
                                          </p:val>
                                        </p:tav>
                                        <p:tav tm="100000">
                                          <p:val>
                                            <p:strVal val="#ppt_x"/>
                                          </p:val>
                                        </p:tav>
                                      </p:tavLst>
                                    </p:anim>
                                    <p:anim calcmode="lin" valueType="num">
                                      <p:cBhvr>
                                        <p:cTn id="12" dur="1000" fill="hold"/>
                                        <p:tgtEl>
                                          <p:spTgt spid="488"/>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Class="entr" nodeType="afterEffect" presetID="9" grpId="3" fill="hold">
                                  <p:stCondLst>
                                    <p:cond delay="0"/>
                                  </p:stCondLst>
                                  <p:iterate type="el" backwards="0">
                                    <p:tmAbs val="0"/>
                                  </p:iterate>
                                  <p:childTnLst>
                                    <p:set>
                                      <p:cBhvr>
                                        <p:cTn id="15" fill="hold"/>
                                        <p:tgtEl>
                                          <p:spTgt spid="489"/>
                                        </p:tgtEl>
                                        <p:attrNameLst>
                                          <p:attrName>style.visibility</p:attrName>
                                        </p:attrNameLst>
                                      </p:cBhvr>
                                      <p:to>
                                        <p:strVal val="visible"/>
                                      </p:to>
                                    </p:set>
                                    <p:animEffect filter="dissolve" transition="in">
                                      <p:cBhvr>
                                        <p:cTn id="16" dur="2000"/>
                                        <p:tgtEl>
                                          <p:spTgt spid="489"/>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9" grpId="4" fill="hold">
                                  <p:stCondLst>
                                    <p:cond delay="0"/>
                                  </p:stCondLst>
                                  <p:iterate type="el" backwards="0">
                                    <p:tmAbs val="0"/>
                                  </p:iterate>
                                  <p:childTnLst>
                                    <p:set>
                                      <p:cBhvr>
                                        <p:cTn id="20" fill="hold"/>
                                        <p:tgtEl>
                                          <p:spTgt spid="491"/>
                                        </p:tgtEl>
                                        <p:attrNameLst>
                                          <p:attrName>style.visibility</p:attrName>
                                        </p:attrNameLst>
                                      </p:cBhvr>
                                      <p:to>
                                        <p:strVal val="visible"/>
                                      </p:to>
                                    </p:set>
                                    <p:animEffect filter="dissolve" transition="in">
                                      <p:cBhvr>
                                        <p:cTn id="21" dur="2000"/>
                                        <p:tgtEl>
                                          <p:spTgt spid="491"/>
                                        </p:tgtEl>
                                      </p:cBhvr>
                                    </p:animEffect>
                                  </p:childTnLst>
                                </p:cTn>
                              </p:par>
                            </p:childTnLst>
                          </p:cTn>
                        </p:par>
                        <p:par>
                          <p:cTn id="22" fill="hold">
                            <p:stCondLst>
                              <p:cond delay="2000"/>
                            </p:stCondLst>
                            <p:childTnLst>
                              <p:par>
                                <p:cTn id="23" presetClass="entr" nodeType="afterEffect" presetSubtype="8" presetID="2" grpId="5" fill="hold">
                                  <p:stCondLst>
                                    <p:cond delay="0"/>
                                  </p:stCondLst>
                                  <p:iterate type="el" backwards="0">
                                    <p:tmAbs val="0"/>
                                  </p:iterate>
                                  <p:childTnLst>
                                    <p:set>
                                      <p:cBhvr>
                                        <p:cTn id="24" fill="hold"/>
                                        <p:tgtEl>
                                          <p:spTgt spid="499"/>
                                        </p:tgtEl>
                                        <p:attrNameLst>
                                          <p:attrName>style.visibility</p:attrName>
                                        </p:attrNameLst>
                                      </p:cBhvr>
                                      <p:to>
                                        <p:strVal val="visible"/>
                                      </p:to>
                                    </p:set>
                                    <p:anim calcmode="lin" valueType="num">
                                      <p:cBhvr>
                                        <p:cTn id="25" dur="1000" fill="hold"/>
                                        <p:tgtEl>
                                          <p:spTgt spid="499"/>
                                        </p:tgtEl>
                                        <p:attrNameLst>
                                          <p:attrName>ppt_x</p:attrName>
                                        </p:attrNameLst>
                                      </p:cBhvr>
                                      <p:tavLst>
                                        <p:tav tm="0">
                                          <p:val>
                                            <p:strVal val="0-#ppt_w/2"/>
                                          </p:val>
                                        </p:tav>
                                        <p:tav tm="100000">
                                          <p:val>
                                            <p:strVal val="#ppt_x"/>
                                          </p:val>
                                        </p:tav>
                                      </p:tavLst>
                                    </p:anim>
                                    <p:anim calcmode="lin" valueType="num">
                                      <p:cBhvr>
                                        <p:cTn id="26" dur="1000" fill="hold"/>
                                        <p:tgtEl>
                                          <p:spTgt spid="499"/>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Class="entr" nodeType="afterEffect" presetSubtype="8" presetID="2" grpId="6" fill="hold">
                                  <p:stCondLst>
                                    <p:cond delay="0"/>
                                  </p:stCondLst>
                                  <p:iterate type="el" backwards="0">
                                    <p:tmAbs val="0"/>
                                  </p:iterate>
                                  <p:childTnLst>
                                    <p:set>
                                      <p:cBhvr>
                                        <p:cTn id="29" fill="hold"/>
                                        <p:tgtEl>
                                          <p:spTgt spid="493"/>
                                        </p:tgtEl>
                                        <p:attrNameLst>
                                          <p:attrName>style.visibility</p:attrName>
                                        </p:attrNameLst>
                                      </p:cBhvr>
                                      <p:to>
                                        <p:strVal val="visible"/>
                                      </p:to>
                                    </p:set>
                                    <p:anim calcmode="lin" valueType="num">
                                      <p:cBhvr>
                                        <p:cTn id="30" dur="1000" fill="hold"/>
                                        <p:tgtEl>
                                          <p:spTgt spid="493"/>
                                        </p:tgtEl>
                                        <p:attrNameLst>
                                          <p:attrName>ppt_x</p:attrName>
                                        </p:attrNameLst>
                                      </p:cBhvr>
                                      <p:tavLst>
                                        <p:tav tm="0">
                                          <p:val>
                                            <p:strVal val="0-#ppt_w/2"/>
                                          </p:val>
                                        </p:tav>
                                        <p:tav tm="100000">
                                          <p:val>
                                            <p:strVal val="#ppt_x"/>
                                          </p:val>
                                        </p:tav>
                                      </p:tavLst>
                                    </p:anim>
                                    <p:anim calcmode="lin" valueType="num">
                                      <p:cBhvr>
                                        <p:cTn id="31" dur="1000" fill="hold"/>
                                        <p:tgtEl>
                                          <p:spTgt spid="49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Class="entr" nodeType="clickEffect" presetID="9" grpId="7" fill="hold">
                                  <p:stCondLst>
                                    <p:cond delay="0"/>
                                  </p:stCondLst>
                                  <p:iterate type="el" backwards="0">
                                    <p:tmAbs val="0"/>
                                  </p:iterate>
                                  <p:childTnLst>
                                    <p:set>
                                      <p:cBhvr>
                                        <p:cTn id="35" fill="hold"/>
                                        <p:tgtEl>
                                          <p:spTgt spid="494"/>
                                        </p:tgtEl>
                                        <p:attrNameLst>
                                          <p:attrName>style.visibility</p:attrName>
                                        </p:attrNameLst>
                                      </p:cBhvr>
                                      <p:to>
                                        <p:strVal val="visible"/>
                                      </p:to>
                                    </p:set>
                                    <p:animEffect filter="dissolve" transition="in">
                                      <p:cBhvr>
                                        <p:cTn id="36" dur="2000"/>
                                        <p:tgtEl>
                                          <p:spTgt spid="494"/>
                                        </p:tgtEl>
                                      </p:cBhvr>
                                    </p:animEffect>
                                  </p:childTnLst>
                                </p:cTn>
                              </p:par>
                            </p:childTnLst>
                          </p:cTn>
                        </p:par>
                        <p:par>
                          <p:cTn id="37" fill="hold">
                            <p:stCondLst>
                              <p:cond delay="2000"/>
                            </p:stCondLst>
                            <p:childTnLst>
                              <p:par>
                                <p:cTn id="38" presetClass="entr" nodeType="afterEffect" presetID="9" grpId="8" fill="hold">
                                  <p:stCondLst>
                                    <p:cond delay="0"/>
                                  </p:stCondLst>
                                  <p:iterate type="el" backwards="0">
                                    <p:tmAbs val="0"/>
                                  </p:iterate>
                                  <p:childTnLst>
                                    <p:set>
                                      <p:cBhvr>
                                        <p:cTn id="39" fill="hold"/>
                                        <p:tgtEl>
                                          <p:spTgt spid="496"/>
                                        </p:tgtEl>
                                        <p:attrNameLst>
                                          <p:attrName>style.visibility</p:attrName>
                                        </p:attrNameLst>
                                      </p:cBhvr>
                                      <p:to>
                                        <p:strVal val="visible"/>
                                      </p:to>
                                    </p:set>
                                    <p:animEffect filter="dissolve" transition="in">
                                      <p:cBhvr>
                                        <p:cTn id="40" dur="2000"/>
                                        <p:tgtEl>
                                          <p:spTgt spid="496"/>
                                        </p:tgtEl>
                                      </p:cBhvr>
                                    </p:animEffect>
                                  </p:childTnLst>
                                </p:cTn>
                              </p:par>
                            </p:childTnLst>
                          </p:cTn>
                        </p:par>
                        <p:par>
                          <p:cTn id="41" fill="hold">
                            <p:stCondLst>
                              <p:cond delay="4000"/>
                            </p:stCondLst>
                            <p:childTnLst>
                              <p:par>
                                <p:cTn id="42" presetClass="entr" nodeType="afterEffect" presetSubtype="8" presetID="2" grpId="9" fill="hold">
                                  <p:stCondLst>
                                    <p:cond delay="0"/>
                                  </p:stCondLst>
                                  <p:iterate type="el" backwards="0">
                                    <p:tmAbs val="0"/>
                                  </p:iterate>
                                  <p:childTnLst>
                                    <p:set>
                                      <p:cBhvr>
                                        <p:cTn id="43" fill="hold"/>
                                        <p:tgtEl>
                                          <p:spTgt spid="498"/>
                                        </p:tgtEl>
                                        <p:attrNameLst>
                                          <p:attrName>style.visibility</p:attrName>
                                        </p:attrNameLst>
                                      </p:cBhvr>
                                      <p:to>
                                        <p:strVal val="visible"/>
                                      </p:to>
                                    </p:set>
                                    <p:anim calcmode="lin" valueType="num">
                                      <p:cBhvr>
                                        <p:cTn id="44" dur="1000" fill="hold"/>
                                        <p:tgtEl>
                                          <p:spTgt spid="498"/>
                                        </p:tgtEl>
                                        <p:attrNameLst>
                                          <p:attrName>ppt_x</p:attrName>
                                        </p:attrNameLst>
                                      </p:cBhvr>
                                      <p:tavLst>
                                        <p:tav tm="0">
                                          <p:val>
                                            <p:strVal val="0-#ppt_w/2"/>
                                          </p:val>
                                        </p:tav>
                                        <p:tav tm="100000">
                                          <p:val>
                                            <p:strVal val="#ppt_x"/>
                                          </p:val>
                                        </p:tav>
                                      </p:tavLst>
                                    </p:anim>
                                    <p:anim calcmode="lin" valueType="num">
                                      <p:cBhvr>
                                        <p:cTn id="45" dur="1000" fill="hold"/>
                                        <p:tgtEl>
                                          <p:spTgt spid="4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6" grpId="8"/>
      <p:bldP build="whole" bldLvl="1" animBg="1" rev="0" advAuto="0" spid="486" grpId="1"/>
      <p:bldP build="whole" bldLvl="1" animBg="1" rev="0" advAuto="0" spid="494" grpId="7"/>
      <p:bldP build="whole" bldLvl="1" animBg="1" rev="0" advAuto="0" spid="493" grpId="6"/>
      <p:bldP build="whole" bldLvl="1" animBg="1" rev="0" advAuto="0" spid="491" grpId="4"/>
      <p:bldP build="whole" bldLvl="1" animBg="1" rev="0" advAuto="0" spid="489" grpId="3"/>
      <p:bldP build="whole" bldLvl="1" animBg="1" rev="0" advAuto="0" spid="499" grpId="5"/>
      <p:bldP build="whole" bldLvl="1" animBg="1" rev="0" advAuto="0" spid="498" grpId="9"/>
      <p:bldP build="whole" bldLvl="1" animBg="1" rev="0" advAuto="0" spid="488"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502"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503" name="Scalarea"/>
          <p:cNvSpPr txBox="1"/>
          <p:nvPr/>
        </p:nvSpPr>
        <p:spPr>
          <a:xfrm>
            <a:off x="7164008" y="887551"/>
            <a:ext cx="3126583"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Georgia"/>
                <a:ea typeface="Georgia"/>
                <a:cs typeface="Georgia"/>
                <a:sym typeface="Georgia"/>
              </a:defRPr>
            </a:lvl1pPr>
          </a:lstStyle>
          <a:p>
            <a:pPr/>
            <a:r>
              <a:t>Scalarea</a:t>
            </a:r>
          </a:p>
        </p:txBody>
      </p:sp>
      <p:sp>
        <p:nvSpPr>
          <p:cNvPr id="504" name="Presupunem că avem două caracteristici:"/>
          <p:cNvSpPr txBox="1"/>
          <p:nvPr/>
        </p:nvSpPr>
        <p:spPr>
          <a:xfrm>
            <a:off x="1564028" y="3024999"/>
            <a:ext cx="1021663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Presupunem că avem două caracteristici:</a:t>
            </a:r>
          </a:p>
        </p:txBody>
      </p:sp>
      <p:sp>
        <p:nvSpPr>
          <p:cNvPr id="505" name="- numărul de cuvinte dintr-un mail (poate varia de la 10 la 1000)"/>
          <p:cNvSpPr txBox="1"/>
          <p:nvPr/>
        </p:nvSpPr>
        <p:spPr>
          <a:xfrm>
            <a:off x="2125872" y="4036317"/>
            <a:ext cx="1614978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 numărul de cuvinte dintr-un mail (poate varia de la 10 la 1000) </a:t>
            </a:r>
          </a:p>
        </p:txBody>
      </p:sp>
      <p:sp>
        <p:nvSpPr>
          <p:cNvPr id="506" name="- numărul de link-uri dintr-un mail (poate varia de la 0 la 5)"/>
          <p:cNvSpPr txBox="1"/>
          <p:nvPr/>
        </p:nvSpPr>
        <p:spPr>
          <a:xfrm>
            <a:off x="2177959" y="5047635"/>
            <a:ext cx="1500244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 numărul de link-uri dintr-un mail (poate varia de la 0 la 5) </a:t>
            </a:r>
          </a:p>
        </p:txBody>
      </p:sp>
      <p:sp>
        <p:nvSpPr>
          <p:cNvPr id="507" name="(Și importanța la SVM)"/>
          <p:cNvSpPr txBox="1"/>
          <p:nvPr/>
        </p:nvSpPr>
        <p:spPr>
          <a:xfrm>
            <a:off x="10459881" y="887551"/>
            <a:ext cx="8449867"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Georgia"/>
                <a:ea typeface="Georgia"/>
                <a:cs typeface="Georgia"/>
                <a:sym typeface="Georgia"/>
              </a:defRPr>
            </a:lvl1pPr>
          </a:lstStyle>
          <a:p>
            <a:pPr/>
            <a:r>
              <a:t>(Și importanța la SVM)</a:t>
            </a:r>
          </a:p>
        </p:txBody>
      </p:sp>
      <p:sp>
        <p:nvSpPr>
          <p:cNvPr id="508" name="Dacă nu scanăm datele, caracteristica „număr de cuvinte” va domina caracteristica „număr de link-uri”"/>
          <p:cNvSpPr txBox="1"/>
          <p:nvPr/>
        </p:nvSpPr>
        <p:spPr>
          <a:xfrm>
            <a:off x="866992" y="6522327"/>
            <a:ext cx="23294405"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Dacă nu scanăm datele, caracteristica „număr de cuvinte” va domina caracteristica „număr de link-uri”</a:t>
            </a:r>
          </a:p>
        </p:txBody>
      </p:sp>
      <p:pic>
        <p:nvPicPr>
          <p:cNvPr id="509" name="Linie Linie" descr="Linie Linie"/>
          <p:cNvPicPr>
            <a:picLocks noChangeAspect="0"/>
          </p:cNvPicPr>
          <p:nvPr/>
        </p:nvPicPr>
        <p:blipFill>
          <a:blip r:embed="rId2">
            <a:extLst/>
          </a:blip>
          <a:stretch>
            <a:fillRect/>
          </a:stretch>
        </p:blipFill>
        <p:spPr>
          <a:xfrm>
            <a:off x="15176909" y="7125577"/>
            <a:ext cx="2570713" cy="101601"/>
          </a:xfrm>
          <a:prstGeom prst="rect">
            <a:avLst/>
          </a:prstGeom>
        </p:spPr>
      </p:pic>
      <p:sp>
        <p:nvSpPr>
          <p:cNvPr id="511" name="SVM, fiind un algoritm bazat pe distanțe, va putea considera că caracteristica „număr de cuvinte” este mai importantă decât „număr de link-uri” doar pentru că are scala diferită, nu neapărat pentru că are o influență reală asupra clasificării."/>
          <p:cNvSpPr txBox="1"/>
          <p:nvPr/>
        </p:nvSpPr>
        <p:spPr>
          <a:xfrm>
            <a:off x="922576" y="8277942"/>
            <a:ext cx="22140535"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Georgia"/>
                <a:ea typeface="Georgia"/>
                <a:cs typeface="Georgia"/>
                <a:sym typeface="Georgia"/>
              </a:defRPr>
            </a:lvl1pPr>
          </a:lstStyle>
          <a:p>
            <a:pPr/>
            <a:r>
              <a:t>SVM, fiind un algoritm bazat pe distanțe, va putea considera că caracteristica „număr de cuvinte” este mai importantă decât „număr de link-uri” doar pentru că are scala diferită, nu neapărat pentru că are o influență reală asupra clasificării.</a:t>
            </a:r>
          </a:p>
        </p:txBody>
      </p:sp>
      <p:pic>
        <p:nvPicPr>
          <p:cNvPr id="512" name="Linie Linie" descr="Linie Linie"/>
          <p:cNvPicPr>
            <a:picLocks noChangeAspect="0"/>
          </p:cNvPicPr>
          <p:nvPr/>
        </p:nvPicPr>
        <p:blipFill>
          <a:blip r:embed="rId3">
            <a:extLst/>
          </a:blip>
          <a:stretch>
            <a:fillRect/>
          </a:stretch>
        </p:blipFill>
        <p:spPr>
          <a:xfrm>
            <a:off x="14839803" y="9541738"/>
            <a:ext cx="7361901" cy="1016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2" presetID="23" grpId="1" fill="hold">
                                  <p:stCondLst>
                                    <p:cond delay="0"/>
                                  </p:stCondLst>
                                  <p:iterate type="el" backwards="0">
                                    <p:tmAbs val="0"/>
                                  </p:iterate>
                                  <p:childTnLst>
                                    <p:set>
                                      <p:cBhvr>
                                        <p:cTn id="6" fill="hold"/>
                                        <p:tgtEl>
                                          <p:spTgt spid="507"/>
                                        </p:tgtEl>
                                        <p:attrNameLst>
                                          <p:attrName>style.visibility</p:attrName>
                                        </p:attrNameLst>
                                      </p:cBhvr>
                                      <p:to>
                                        <p:strVal val="visible"/>
                                      </p:to>
                                    </p:set>
                                    <p:anim calcmode="lin" valueType="num">
                                      <p:cBhvr>
                                        <p:cTn id="7" dur="1500" fill="hold"/>
                                        <p:tgtEl>
                                          <p:spTgt spid="507"/>
                                        </p:tgtEl>
                                        <p:attrNameLst>
                                          <p:attrName>ppt_w</p:attrName>
                                        </p:attrNameLst>
                                      </p:cBhvr>
                                      <p:tavLst>
                                        <p:tav tm="0">
                                          <p:val>
                                            <p:strVal val="4*#ppt_w"/>
                                          </p:val>
                                        </p:tav>
                                        <p:tav tm="100000">
                                          <p:val>
                                            <p:strVal val="#ppt_w"/>
                                          </p:val>
                                        </p:tav>
                                      </p:tavLst>
                                    </p:anim>
                                    <p:anim calcmode="lin" valueType="num">
                                      <p:cBhvr>
                                        <p:cTn id="8" dur="1500" fill="hold"/>
                                        <p:tgtEl>
                                          <p:spTgt spid="507"/>
                                        </p:tgtEl>
                                        <p:attrNameLst>
                                          <p:attrName>ppt_h</p:attrName>
                                        </p:attrNameLst>
                                      </p:cBhvr>
                                      <p:tavLst>
                                        <p:tav tm="0">
                                          <p:val>
                                            <p:strVal val="4*#ppt_h"/>
                                          </p:val>
                                        </p:tav>
                                        <p:tav tm="100000">
                                          <p:val>
                                            <p:strVal val="#ppt_h"/>
                                          </p:val>
                                        </p:tav>
                                      </p:tavLst>
                                    </p:anim>
                                  </p:childTnLst>
                                </p:cTn>
                              </p:par>
                            </p:childTnLst>
                          </p:cTn>
                        </p:par>
                        <p:par>
                          <p:cTn id="9" fill="hold">
                            <p:stCondLst>
                              <p:cond delay="1500"/>
                            </p:stCondLst>
                            <p:childTnLst>
                              <p:par>
                                <p:cTn id="10" presetClass="entr" nodeType="afterEffect" presetSubtype="8" presetID="2" grpId="2" fill="hold">
                                  <p:stCondLst>
                                    <p:cond delay="0"/>
                                  </p:stCondLst>
                                  <p:iterate type="el" backwards="0">
                                    <p:tmAbs val="0"/>
                                  </p:iterate>
                                  <p:childTnLst>
                                    <p:set>
                                      <p:cBhvr>
                                        <p:cTn id="11" fill="hold"/>
                                        <p:tgtEl>
                                          <p:spTgt spid="504"/>
                                        </p:tgtEl>
                                        <p:attrNameLst>
                                          <p:attrName>style.visibility</p:attrName>
                                        </p:attrNameLst>
                                      </p:cBhvr>
                                      <p:to>
                                        <p:strVal val="visible"/>
                                      </p:to>
                                    </p:set>
                                    <p:anim calcmode="lin" valueType="num">
                                      <p:cBhvr>
                                        <p:cTn id="12" dur="1000" fill="hold"/>
                                        <p:tgtEl>
                                          <p:spTgt spid="504"/>
                                        </p:tgtEl>
                                        <p:attrNameLst>
                                          <p:attrName>ppt_x</p:attrName>
                                        </p:attrNameLst>
                                      </p:cBhvr>
                                      <p:tavLst>
                                        <p:tav tm="0">
                                          <p:val>
                                            <p:strVal val="0-#ppt_w/2"/>
                                          </p:val>
                                        </p:tav>
                                        <p:tav tm="100000">
                                          <p:val>
                                            <p:strVal val="#ppt_x"/>
                                          </p:val>
                                        </p:tav>
                                      </p:tavLst>
                                    </p:anim>
                                    <p:anim calcmode="lin" valueType="num">
                                      <p:cBhvr>
                                        <p:cTn id="13" dur="1000" fill="hold"/>
                                        <p:tgtEl>
                                          <p:spTgt spid="504"/>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Class="entr" nodeType="afterEffect" presetSubtype="8" presetID="2" grpId="3" fill="hold">
                                  <p:stCondLst>
                                    <p:cond delay="0"/>
                                  </p:stCondLst>
                                  <p:iterate type="el" backwards="0">
                                    <p:tmAbs val="0"/>
                                  </p:iterate>
                                  <p:childTnLst>
                                    <p:set>
                                      <p:cBhvr>
                                        <p:cTn id="16" fill="hold"/>
                                        <p:tgtEl>
                                          <p:spTgt spid="505"/>
                                        </p:tgtEl>
                                        <p:attrNameLst>
                                          <p:attrName>style.visibility</p:attrName>
                                        </p:attrNameLst>
                                      </p:cBhvr>
                                      <p:to>
                                        <p:strVal val="visible"/>
                                      </p:to>
                                    </p:set>
                                    <p:anim calcmode="lin" valueType="num">
                                      <p:cBhvr>
                                        <p:cTn id="17" dur="1000" fill="hold"/>
                                        <p:tgtEl>
                                          <p:spTgt spid="505"/>
                                        </p:tgtEl>
                                        <p:attrNameLst>
                                          <p:attrName>ppt_x</p:attrName>
                                        </p:attrNameLst>
                                      </p:cBhvr>
                                      <p:tavLst>
                                        <p:tav tm="0">
                                          <p:val>
                                            <p:strVal val="0-#ppt_w/2"/>
                                          </p:val>
                                        </p:tav>
                                        <p:tav tm="100000">
                                          <p:val>
                                            <p:strVal val="#ppt_x"/>
                                          </p:val>
                                        </p:tav>
                                      </p:tavLst>
                                    </p:anim>
                                    <p:anim calcmode="lin" valueType="num">
                                      <p:cBhvr>
                                        <p:cTn id="18" dur="1000" fill="hold"/>
                                        <p:tgtEl>
                                          <p:spTgt spid="505"/>
                                        </p:tgtEl>
                                        <p:attrNameLst>
                                          <p:attrName>ppt_y</p:attrName>
                                        </p:attrNameLst>
                                      </p:cBhvr>
                                      <p:tavLst>
                                        <p:tav tm="0">
                                          <p:val>
                                            <p:strVal val="#ppt_y"/>
                                          </p:val>
                                        </p:tav>
                                        <p:tav tm="100000">
                                          <p:val>
                                            <p:strVal val="#ppt_y"/>
                                          </p:val>
                                        </p:tav>
                                      </p:tavLst>
                                    </p:anim>
                                  </p:childTnLst>
                                </p:cTn>
                              </p:par>
                            </p:childTnLst>
                          </p:cTn>
                        </p:par>
                        <p:par>
                          <p:cTn id="19" fill="hold">
                            <p:stCondLst>
                              <p:cond delay="3500"/>
                            </p:stCondLst>
                            <p:childTnLst>
                              <p:par>
                                <p:cTn id="20" presetClass="entr" nodeType="afterEffect" presetSubtype="8" presetID="2" grpId="4" fill="hold">
                                  <p:stCondLst>
                                    <p:cond delay="0"/>
                                  </p:stCondLst>
                                  <p:iterate type="el" backwards="0">
                                    <p:tmAbs val="0"/>
                                  </p:iterate>
                                  <p:childTnLst>
                                    <p:set>
                                      <p:cBhvr>
                                        <p:cTn id="21" fill="hold"/>
                                        <p:tgtEl>
                                          <p:spTgt spid="506"/>
                                        </p:tgtEl>
                                        <p:attrNameLst>
                                          <p:attrName>style.visibility</p:attrName>
                                        </p:attrNameLst>
                                      </p:cBhvr>
                                      <p:to>
                                        <p:strVal val="visible"/>
                                      </p:to>
                                    </p:set>
                                    <p:anim calcmode="lin" valueType="num">
                                      <p:cBhvr>
                                        <p:cTn id="22" dur="1000" fill="hold"/>
                                        <p:tgtEl>
                                          <p:spTgt spid="506"/>
                                        </p:tgtEl>
                                        <p:attrNameLst>
                                          <p:attrName>ppt_x</p:attrName>
                                        </p:attrNameLst>
                                      </p:cBhvr>
                                      <p:tavLst>
                                        <p:tav tm="0">
                                          <p:val>
                                            <p:strVal val="0-#ppt_w/2"/>
                                          </p:val>
                                        </p:tav>
                                        <p:tav tm="100000">
                                          <p:val>
                                            <p:strVal val="#ppt_x"/>
                                          </p:val>
                                        </p:tav>
                                      </p:tavLst>
                                    </p:anim>
                                    <p:anim calcmode="lin" valueType="num">
                                      <p:cBhvr>
                                        <p:cTn id="23" dur="1000" fill="hold"/>
                                        <p:tgtEl>
                                          <p:spTgt spid="50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8" presetID="2" grpId="5" fill="hold">
                                  <p:stCondLst>
                                    <p:cond delay="0"/>
                                  </p:stCondLst>
                                  <p:iterate type="el" backwards="0">
                                    <p:tmAbs val="0"/>
                                  </p:iterate>
                                  <p:childTnLst>
                                    <p:set>
                                      <p:cBhvr>
                                        <p:cTn id="27" fill="hold"/>
                                        <p:tgtEl>
                                          <p:spTgt spid="508"/>
                                        </p:tgtEl>
                                        <p:attrNameLst>
                                          <p:attrName>style.visibility</p:attrName>
                                        </p:attrNameLst>
                                      </p:cBhvr>
                                      <p:to>
                                        <p:strVal val="visible"/>
                                      </p:to>
                                    </p:set>
                                    <p:anim calcmode="lin" valueType="num">
                                      <p:cBhvr>
                                        <p:cTn id="28" dur="1000" fill="hold"/>
                                        <p:tgtEl>
                                          <p:spTgt spid="508"/>
                                        </p:tgtEl>
                                        <p:attrNameLst>
                                          <p:attrName>ppt_x</p:attrName>
                                        </p:attrNameLst>
                                      </p:cBhvr>
                                      <p:tavLst>
                                        <p:tav tm="0">
                                          <p:val>
                                            <p:strVal val="0-#ppt_w/2"/>
                                          </p:val>
                                        </p:tav>
                                        <p:tav tm="100000">
                                          <p:val>
                                            <p:strVal val="#ppt_x"/>
                                          </p:val>
                                        </p:tav>
                                      </p:tavLst>
                                    </p:anim>
                                    <p:anim calcmode="lin" valueType="num">
                                      <p:cBhvr>
                                        <p:cTn id="29" dur="1000" fill="hold"/>
                                        <p:tgtEl>
                                          <p:spTgt spid="508"/>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Class="entr" nodeType="afterEffect" presetID="9" grpId="6" fill="hold">
                                  <p:stCondLst>
                                    <p:cond delay="0"/>
                                  </p:stCondLst>
                                  <p:iterate type="el" backwards="0">
                                    <p:tmAbs val="0"/>
                                  </p:iterate>
                                  <p:childTnLst>
                                    <p:set>
                                      <p:cBhvr>
                                        <p:cTn id="32" fill="hold"/>
                                        <p:tgtEl>
                                          <p:spTgt spid="509"/>
                                        </p:tgtEl>
                                        <p:attrNameLst>
                                          <p:attrName>style.visibility</p:attrName>
                                        </p:attrNameLst>
                                      </p:cBhvr>
                                      <p:to>
                                        <p:strVal val="visible"/>
                                      </p:to>
                                    </p:set>
                                    <p:animEffect filter="dissolve" transition="in">
                                      <p:cBhvr>
                                        <p:cTn id="33" dur="2000"/>
                                        <p:tgtEl>
                                          <p:spTgt spid="509"/>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8" presetID="2" grpId="7" fill="hold">
                                  <p:stCondLst>
                                    <p:cond delay="0"/>
                                  </p:stCondLst>
                                  <p:iterate type="el" backwards="0">
                                    <p:tmAbs val="0"/>
                                  </p:iterate>
                                  <p:childTnLst>
                                    <p:set>
                                      <p:cBhvr>
                                        <p:cTn id="37" fill="hold"/>
                                        <p:tgtEl>
                                          <p:spTgt spid="511"/>
                                        </p:tgtEl>
                                        <p:attrNameLst>
                                          <p:attrName>style.visibility</p:attrName>
                                        </p:attrNameLst>
                                      </p:cBhvr>
                                      <p:to>
                                        <p:strVal val="visible"/>
                                      </p:to>
                                    </p:set>
                                    <p:anim calcmode="lin" valueType="num">
                                      <p:cBhvr>
                                        <p:cTn id="38" dur="1000" fill="hold"/>
                                        <p:tgtEl>
                                          <p:spTgt spid="511"/>
                                        </p:tgtEl>
                                        <p:attrNameLst>
                                          <p:attrName>ppt_x</p:attrName>
                                        </p:attrNameLst>
                                      </p:cBhvr>
                                      <p:tavLst>
                                        <p:tav tm="0">
                                          <p:val>
                                            <p:strVal val="0-#ppt_w/2"/>
                                          </p:val>
                                        </p:tav>
                                        <p:tav tm="100000">
                                          <p:val>
                                            <p:strVal val="#ppt_x"/>
                                          </p:val>
                                        </p:tav>
                                      </p:tavLst>
                                    </p:anim>
                                    <p:anim calcmode="lin" valueType="num">
                                      <p:cBhvr>
                                        <p:cTn id="39" dur="1000" fill="hold"/>
                                        <p:tgtEl>
                                          <p:spTgt spid="511"/>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Class="entr" nodeType="afterEffect" presetID="9" grpId="8" fill="hold">
                                  <p:stCondLst>
                                    <p:cond delay="0"/>
                                  </p:stCondLst>
                                  <p:iterate type="el" backwards="0">
                                    <p:tmAbs val="0"/>
                                  </p:iterate>
                                  <p:childTnLst>
                                    <p:set>
                                      <p:cBhvr>
                                        <p:cTn id="42" fill="hold"/>
                                        <p:tgtEl>
                                          <p:spTgt spid="512"/>
                                        </p:tgtEl>
                                        <p:attrNameLst>
                                          <p:attrName>style.visibility</p:attrName>
                                        </p:attrNameLst>
                                      </p:cBhvr>
                                      <p:to>
                                        <p:strVal val="visible"/>
                                      </p:to>
                                    </p:set>
                                    <p:animEffect filter="dissolve" transition="in">
                                      <p:cBhvr>
                                        <p:cTn id="43" dur="2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6" grpId="4"/>
      <p:bldP build="whole" bldLvl="1" animBg="1" rev="0" advAuto="0" spid="508" grpId="5"/>
      <p:bldP build="whole" bldLvl="1" animBg="1" rev="0" advAuto="0" spid="509" grpId="6"/>
      <p:bldP build="whole" bldLvl="1" animBg="1" rev="0" advAuto="0" spid="511" grpId="7"/>
      <p:bldP build="whole" bldLvl="1" animBg="1" rev="0" advAuto="0" spid="505" grpId="3"/>
      <p:bldP build="whole" bldLvl="1" animBg="1" rev="0" advAuto="0" spid="512" grpId="8"/>
      <p:bldP build="whole" bldLvl="1" animBg="1" rev="0" advAuto="0" spid="507" grpId="1"/>
      <p:bldP build="whole" bldLvl="1" animBg="1" rev="0" advAuto="0" spid="504" grpId="2"/>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516"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517" name="Scalarea"/>
          <p:cNvSpPr txBox="1"/>
          <p:nvPr/>
        </p:nvSpPr>
        <p:spPr>
          <a:xfrm>
            <a:off x="7164009" y="887551"/>
            <a:ext cx="3126582"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Georgia"/>
                <a:ea typeface="Georgia"/>
                <a:cs typeface="Georgia"/>
                <a:sym typeface="Georgia"/>
              </a:defRPr>
            </a:lvl1pPr>
          </a:lstStyle>
          <a:p>
            <a:pPr/>
            <a:r>
              <a:t>Scalarea</a:t>
            </a:r>
          </a:p>
        </p:txBody>
      </p:sp>
      <p:sp>
        <p:nvSpPr>
          <p:cNvPr id="518" name="- numărul de cuvinte dintr-un mail (poate varia de la 10 la 1000)"/>
          <p:cNvSpPr txBox="1"/>
          <p:nvPr/>
        </p:nvSpPr>
        <p:spPr>
          <a:xfrm>
            <a:off x="1414203" y="3680483"/>
            <a:ext cx="1614978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 numărul de cuvinte dintr-un mail (poate varia de la 10 la 1000) </a:t>
            </a:r>
          </a:p>
        </p:txBody>
      </p:sp>
      <p:sp>
        <p:nvSpPr>
          <p:cNvPr id="519" name="- numărul de link-uri dintr-un mail (poate varia de la 0 la 5)"/>
          <p:cNvSpPr txBox="1"/>
          <p:nvPr/>
        </p:nvSpPr>
        <p:spPr>
          <a:xfrm>
            <a:off x="1559932" y="4822898"/>
            <a:ext cx="1500244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 numărul de link-uri dintr-un mail (poate varia de la 0 la 5) </a:t>
            </a:r>
          </a:p>
        </p:txBody>
      </p:sp>
      <p:sp>
        <p:nvSpPr>
          <p:cNvPr id="520" name="(Și importanța la SVM)"/>
          <p:cNvSpPr txBox="1"/>
          <p:nvPr/>
        </p:nvSpPr>
        <p:spPr>
          <a:xfrm>
            <a:off x="10459881" y="887551"/>
            <a:ext cx="8449867"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Georgia"/>
                <a:ea typeface="Georgia"/>
                <a:cs typeface="Georgia"/>
                <a:sym typeface="Georgia"/>
              </a:defRPr>
            </a:lvl1pPr>
          </a:lstStyle>
          <a:p>
            <a:pPr/>
            <a:r>
              <a:t>(Și importanța la SVM)</a:t>
            </a:r>
          </a:p>
        </p:txBody>
      </p:sp>
      <p:pic>
        <p:nvPicPr>
          <p:cNvPr id="521" name="Oval Oval" descr="Oval Oval"/>
          <p:cNvPicPr>
            <a:picLocks noChangeAspect="0"/>
          </p:cNvPicPr>
          <p:nvPr/>
        </p:nvPicPr>
        <p:blipFill>
          <a:blip r:embed="rId2">
            <a:extLst/>
          </a:blip>
          <a:stretch>
            <a:fillRect/>
          </a:stretch>
        </p:blipFill>
        <p:spPr>
          <a:xfrm>
            <a:off x="550255" y="3119517"/>
            <a:ext cx="17365334" cy="3055741"/>
          </a:xfrm>
          <a:prstGeom prst="rect">
            <a:avLst/>
          </a:prstGeom>
        </p:spPr>
      </p:pic>
      <p:sp>
        <p:nvSpPr>
          <p:cNvPr id="523" name="Scalarea (StandardScaler() în Scikit-Learn) va face ca toate caracteristicile să fie între 0 și 1, rezolvând această problemă."/>
          <p:cNvSpPr txBox="1"/>
          <p:nvPr/>
        </p:nvSpPr>
        <p:spPr>
          <a:xfrm>
            <a:off x="327973" y="7646014"/>
            <a:ext cx="23281309"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Scalarea (StandardScaler() în Scikit-Learn) va face ca toate caracteristicile să fie între 0 și 1, rezolvând această problemă.</a:t>
            </a:r>
          </a:p>
        </p:txBody>
      </p:sp>
      <p:pic>
        <p:nvPicPr>
          <p:cNvPr id="524" name="Linie Linie" descr="Linie Linie"/>
          <p:cNvPicPr>
            <a:picLocks noChangeAspect="0"/>
          </p:cNvPicPr>
          <p:nvPr/>
        </p:nvPicPr>
        <p:blipFill>
          <a:blip r:embed="rId3">
            <a:extLst/>
          </a:blip>
          <a:stretch>
            <a:fillRect/>
          </a:stretch>
        </p:blipFill>
        <p:spPr>
          <a:xfrm>
            <a:off x="194421" y="8955642"/>
            <a:ext cx="3228182" cy="1016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21"/>
                                        </p:tgtEl>
                                        <p:attrNameLst>
                                          <p:attrName>style.visibility</p:attrName>
                                        </p:attrNameLst>
                                      </p:cBhvr>
                                      <p:to>
                                        <p:strVal val="visible"/>
                                      </p:to>
                                    </p:set>
                                    <p:animEffect filter="dissolve" transition="in">
                                      <p:cBhvr>
                                        <p:cTn id="7" dur="2000"/>
                                        <p:tgtEl>
                                          <p:spTgt spid="52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 grpId="2" fill="hold">
                                  <p:stCondLst>
                                    <p:cond delay="0"/>
                                  </p:stCondLst>
                                  <p:iterate type="el" backwards="0">
                                    <p:tmAbs val="0"/>
                                  </p:iterate>
                                  <p:childTnLst>
                                    <p:set>
                                      <p:cBhvr>
                                        <p:cTn id="11" fill="hold"/>
                                        <p:tgtEl>
                                          <p:spTgt spid="523"/>
                                        </p:tgtEl>
                                        <p:attrNameLst>
                                          <p:attrName>style.visibility</p:attrName>
                                        </p:attrNameLst>
                                      </p:cBhvr>
                                      <p:to>
                                        <p:strVal val="visible"/>
                                      </p:to>
                                    </p:set>
                                    <p:anim calcmode="lin" valueType="num">
                                      <p:cBhvr>
                                        <p:cTn id="12" dur="1000" fill="hold"/>
                                        <p:tgtEl>
                                          <p:spTgt spid="523"/>
                                        </p:tgtEl>
                                        <p:attrNameLst>
                                          <p:attrName>ppt_x</p:attrName>
                                        </p:attrNameLst>
                                      </p:cBhvr>
                                      <p:tavLst>
                                        <p:tav tm="0">
                                          <p:val>
                                            <p:strVal val="0-#ppt_w/2"/>
                                          </p:val>
                                        </p:tav>
                                        <p:tav tm="100000">
                                          <p:val>
                                            <p:strVal val="#ppt_x"/>
                                          </p:val>
                                        </p:tav>
                                      </p:tavLst>
                                    </p:anim>
                                    <p:anim calcmode="lin" valueType="num">
                                      <p:cBhvr>
                                        <p:cTn id="13" dur="1000" fill="hold"/>
                                        <p:tgtEl>
                                          <p:spTgt spid="52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ID="9" grpId="3" fill="hold">
                                  <p:stCondLst>
                                    <p:cond delay="0"/>
                                  </p:stCondLst>
                                  <p:iterate type="el" backwards="0">
                                    <p:tmAbs val="0"/>
                                  </p:iterate>
                                  <p:childTnLst>
                                    <p:set>
                                      <p:cBhvr>
                                        <p:cTn id="16" fill="hold"/>
                                        <p:tgtEl>
                                          <p:spTgt spid="524"/>
                                        </p:tgtEl>
                                        <p:attrNameLst>
                                          <p:attrName>style.visibility</p:attrName>
                                        </p:attrNameLst>
                                      </p:cBhvr>
                                      <p:to>
                                        <p:strVal val="visible"/>
                                      </p:to>
                                    </p:set>
                                    <p:animEffect filter="dissolve" transition="in">
                                      <p:cBhvr>
                                        <p:cTn id="17" dur="200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4" grpId="3"/>
      <p:bldP build="whole" bldLvl="1" animBg="1" rev="0" advAuto="0" spid="521" grpId="1"/>
      <p:bldP build="whole" bldLvl="1" animBg="1" rev="0" advAuto="0" spid="523" grpId="2"/>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528" name="Supervizate"/>
          <p:cNvSpPr txBox="1"/>
          <p:nvPr/>
        </p:nvSpPr>
        <p:spPr>
          <a:xfrm>
            <a:off x="7713296" y="535809"/>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SVM Non-Liniare</a:t>
            </a:r>
          </a:p>
        </p:txBody>
      </p:sp>
      <p:sp>
        <p:nvSpPr>
          <p:cNvPr id="529" name="svm_pipeline = Pipeline([…"/>
          <p:cNvSpPr txBox="1"/>
          <p:nvPr/>
        </p:nvSpPr>
        <p:spPr>
          <a:xfrm>
            <a:off x="4116968" y="2964433"/>
            <a:ext cx="17328754" cy="38377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60000"/>
              </a:lnSpc>
              <a:defRPr sz="5000">
                <a:latin typeface="Arial"/>
                <a:ea typeface="Arial"/>
                <a:cs typeface="Arial"/>
                <a:sym typeface="Arial"/>
              </a:defRPr>
            </a:pPr>
            <a:r>
              <a:t>svm_pipeline = Pipeline([</a:t>
            </a:r>
          </a:p>
          <a:p>
            <a:pPr>
              <a:lnSpc>
                <a:spcPct val="60000"/>
              </a:lnSpc>
              <a:defRPr sz="5000">
                <a:latin typeface="Arial"/>
                <a:ea typeface="Arial"/>
                <a:cs typeface="Arial"/>
                <a:sym typeface="Arial"/>
              </a:defRPr>
            </a:pPr>
            <a:r>
              <a:t>    ('scaler', StandardScaler()), </a:t>
            </a:r>
          </a:p>
          <a:p>
            <a:pPr>
              <a:lnSpc>
                <a:spcPct val="60000"/>
              </a:lnSpc>
              <a:defRPr sz="5000">
                <a:latin typeface="Arial"/>
                <a:ea typeface="Arial"/>
                <a:cs typeface="Arial"/>
                <a:sym typeface="Arial"/>
              </a:defRPr>
            </a:pPr>
            <a:r>
              <a:t>    ('svm_clf', SVC(kernel='poly', degree=3, coef0=1, C=1.0))  </a:t>
            </a:r>
          </a:p>
          <a:p>
            <a:pPr>
              <a:lnSpc>
                <a:spcPct val="60000"/>
              </a:lnSpc>
              <a:defRPr sz="5000">
                <a:latin typeface="Arial"/>
                <a:ea typeface="Arial"/>
                <a:cs typeface="Arial"/>
                <a:sym typeface="Arial"/>
              </a:defRPr>
            </a:pPr>
            <a:r>
              <a:t>])</a:t>
            </a:r>
          </a:p>
        </p:txBody>
      </p:sp>
      <p:pic>
        <p:nvPicPr>
          <p:cNvPr id="530" name="Linie Linie" descr="Linie Linie"/>
          <p:cNvPicPr>
            <a:picLocks noChangeAspect="0"/>
          </p:cNvPicPr>
          <p:nvPr/>
        </p:nvPicPr>
        <p:blipFill>
          <a:blip r:embed="rId2">
            <a:extLst/>
          </a:blip>
          <a:stretch>
            <a:fillRect/>
          </a:stretch>
        </p:blipFill>
        <p:spPr>
          <a:xfrm>
            <a:off x="8547158" y="3677849"/>
            <a:ext cx="2242202" cy="101601"/>
          </a:xfrm>
          <a:prstGeom prst="rect">
            <a:avLst/>
          </a:prstGeom>
        </p:spPr>
      </p:pic>
      <p:pic>
        <p:nvPicPr>
          <p:cNvPr id="532" name="Linie Linie" descr="Linie Linie"/>
          <p:cNvPicPr>
            <a:picLocks noChangeAspect="0"/>
          </p:cNvPicPr>
          <p:nvPr/>
        </p:nvPicPr>
        <p:blipFill>
          <a:blip r:embed="rId3">
            <a:extLst/>
          </a:blip>
          <a:stretch>
            <a:fillRect/>
          </a:stretch>
        </p:blipFill>
        <p:spPr>
          <a:xfrm>
            <a:off x="7329831" y="4408246"/>
            <a:ext cx="4676856" cy="101601"/>
          </a:xfrm>
          <a:prstGeom prst="rect">
            <a:avLst/>
          </a:prstGeom>
        </p:spPr>
      </p:pic>
      <p:pic>
        <p:nvPicPr>
          <p:cNvPr id="534" name="Linie Linie" descr="Linie Linie"/>
          <p:cNvPicPr>
            <a:picLocks noChangeAspect="0"/>
          </p:cNvPicPr>
          <p:nvPr/>
        </p:nvPicPr>
        <p:blipFill>
          <a:blip r:embed="rId4">
            <a:extLst/>
          </a:blip>
          <a:stretch>
            <a:fillRect/>
          </a:stretch>
        </p:blipFill>
        <p:spPr>
          <a:xfrm>
            <a:off x="9221370" y="5277592"/>
            <a:ext cx="6694532" cy="101601"/>
          </a:xfrm>
          <a:prstGeom prst="rect">
            <a:avLst/>
          </a:prstGeom>
        </p:spPr>
      </p:pic>
      <p:sp>
        <p:nvSpPr>
          <p:cNvPr id="536" name="În acest caz, vom folosi svm_pipeline la fel cum am folosit pentru SVM obișnuit, doar că acum va face și scalare înainte să îi dea modelului „să mânânce” datele."/>
          <p:cNvSpPr txBox="1"/>
          <p:nvPr/>
        </p:nvSpPr>
        <p:spPr>
          <a:xfrm>
            <a:off x="440342" y="7795839"/>
            <a:ext cx="24106684"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În acest caz, vom folosi svm_pipeline la fel cum am folosit pentru SVM obișnuit, doar că acum va face și scalare înainte să îi dea modelului „să mânânce” datele.</a:t>
            </a:r>
          </a:p>
        </p:txBody>
      </p:sp>
      <p:sp>
        <p:nvSpPr>
          <p:cNvPr id="537" name="clf = SVC(kernel='linear', C=0.5)"/>
          <p:cNvSpPr txBox="1"/>
          <p:nvPr/>
        </p:nvSpPr>
        <p:spPr>
          <a:xfrm>
            <a:off x="5673676" y="9540817"/>
            <a:ext cx="12057832" cy="10393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600">
                <a:latin typeface="Arial"/>
                <a:ea typeface="Arial"/>
                <a:cs typeface="Arial"/>
                <a:sym typeface="Arial"/>
              </a:defRPr>
            </a:lvl1pPr>
          </a:lstStyle>
          <a:p>
            <a:pPr/>
            <a:r>
              <a:t>clf = SVC(kernel='linear', C=0.5)</a:t>
            </a:r>
          </a:p>
        </p:txBody>
      </p:sp>
      <p:pic>
        <p:nvPicPr>
          <p:cNvPr id="538" name="Linie Linie" descr="Linie Linie"/>
          <p:cNvPicPr>
            <a:picLocks noChangeAspect="0"/>
          </p:cNvPicPr>
          <p:nvPr/>
        </p:nvPicPr>
        <p:blipFill>
          <a:blip r:embed="rId5">
            <a:extLst/>
          </a:blip>
          <a:stretch>
            <a:fillRect/>
          </a:stretch>
        </p:blipFill>
        <p:spPr>
          <a:xfrm rot="20282411">
            <a:off x="4719687" y="11075715"/>
            <a:ext cx="3397273" cy="405592"/>
          </a:xfrm>
          <a:prstGeom prst="rect">
            <a:avLst/>
          </a:prstGeom>
        </p:spPr>
      </p:pic>
      <p:sp>
        <p:nvSpPr>
          <p:cNvPr id="540" name="Aici doar SVM obișnuit, fără scalare la început"/>
          <p:cNvSpPr txBox="1"/>
          <p:nvPr/>
        </p:nvSpPr>
        <p:spPr>
          <a:xfrm>
            <a:off x="946001" y="12165195"/>
            <a:ext cx="1151267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Aici doar SVM obișnuit, fără scalare la început</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536"/>
                                        </p:tgtEl>
                                        <p:attrNameLst>
                                          <p:attrName>style.visibility</p:attrName>
                                        </p:attrNameLst>
                                      </p:cBhvr>
                                      <p:to>
                                        <p:strVal val="visible"/>
                                      </p:to>
                                    </p:set>
                                    <p:anim calcmode="lin" valueType="num">
                                      <p:cBhvr>
                                        <p:cTn id="7" dur="1000" fill="hold"/>
                                        <p:tgtEl>
                                          <p:spTgt spid="536"/>
                                        </p:tgtEl>
                                        <p:attrNameLst>
                                          <p:attrName>ppt_x</p:attrName>
                                        </p:attrNameLst>
                                      </p:cBhvr>
                                      <p:tavLst>
                                        <p:tav tm="0">
                                          <p:val>
                                            <p:strVal val="0-#ppt_w/2"/>
                                          </p:val>
                                        </p:tav>
                                        <p:tav tm="100000">
                                          <p:val>
                                            <p:strVal val="#ppt_x"/>
                                          </p:val>
                                        </p:tav>
                                      </p:tavLst>
                                    </p:anim>
                                    <p:anim calcmode="lin" valueType="num">
                                      <p:cBhvr>
                                        <p:cTn id="8" dur="1000" fill="hold"/>
                                        <p:tgtEl>
                                          <p:spTgt spid="53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0"/>
                                  </p:stCondLst>
                                  <p:iterate type="el" backwards="0">
                                    <p:tmAbs val="0"/>
                                  </p:iterate>
                                  <p:childTnLst>
                                    <p:set>
                                      <p:cBhvr>
                                        <p:cTn id="11" fill="hold"/>
                                        <p:tgtEl>
                                          <p:spTgt spid="537"/>
                                        </p:tgtEl>
                                        <p:attrNameLst>
                                          <p:attrName>style.visibility</p:attrName>
                                        </p:attrNameLst>
                                      </p:cBhvr>
                                      <p:to>
                                        <p:strVal val="visible"/>
                                      </p:to>
                                    </p:set>
                                    <p:anim calcmode="lin" valueType="num">
                                      <p:cBhvr>
                                        <p:cTn id="12" dur="1000" fill="hold"/>
                                        <p:tgtEl>
                                          <p:spTgt spid="537"/>
                                        </p:tgtEl>
                                        <p:attrNameLst>
                                          <p:attrName>ppt_x</p:attrName>
                                        </p:attrNameLst>
                                      </p:cBhvr>
                                      <p:tavLst>
                                        <p:tav tm="0">
                                          <p:val>
                                            <p:strVal val="0-#ppt_w/2"/>
                                          </p:val>
                                        </p:tav>
                                        <p:tav tm="100000">
                                          <p:val>
                                            <p:strVal val="#ppt_x"/>
                                          </p:val>
                                        </p:tav>
                                      </p:tavLst>
                                    </p:anim>
                                    <p:anim calcmode="lin" valueType="num">
                                      <p:cBhvr>
                                        <p:cTn id="13" dur="1000" fill="hold"/>
                                        <p:tgtEl>
                                          <p:spTgt spid="537"/>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Class="entr" nodeType="afterEffect" presetID="9" grpId="3" fill="hold">
                                  <p:stCondLst>
                                    <p:cond delay="0"/>
                                  </p:stCondLst>
                                  <p:iterate type="el" backwards="0">
                                    <p:tmAbs val="0"/>
                                  </p:iterate>
                                  <p:childTnLst>
                                    <p:set>
                                      <p:cBhvr>
                                        <p:cTn id="16" fill="hold"/>
                                        <p:tgtEl>
                                          <p:spTgt spid="538"/>
                                        </p:tgtEl>
                                        <p:attrNameLst>
                                          <p:attrName>style.visibility</p:attrName>
                                        </p:attrNameLst>
                                      </p:cBhvr>
                                      <p:to>
                                        <p:strVal val="visible"/>
                                      </p:to>
                                    </p:set>
                                    <p:animEffect filter="dissolve" transition="in">
                                      <p:cBhvr>
                                        <p:cTn id="17" dur="2000"/>
                                        <p:tgtEl>
                                          <p:spTgt spid="538"/>
                                        </p:tgtEl>
                                      </p:cBhvr>
                                    </p:animEffect>
                                  </p:childTnLst>
                                </p:cTn>
                              </p:par>
                            </p:childTnLst>
                          </p:cTn>
                        </p:par>
                        <p:par>
                          <p:cTn id="18" fill="hold">
                            <p:stCondLst>
                              <p:cond delay="4000"/>
                            </p:stCondLst>
                            <p:childTnLst>
                              <p:par>
                                <p:cTn id="19" presetClass="entr" nodeType="afterEffect" presetSubtype="8" presetID="2" grpId="4" fill="hold">
                                  <p:stCondLst>
                                    <p:cond delay="0"/>
                                  </p:stCondLst>
                                  <p:iterate type="el" backwards="0">
                                    <p:tmAbs val="0"/>
                                  </p:iterate>
                                  <p:childTnLst>
                                    <p:set>
                                      <p:cBhvr>
                                        <p:cTn id="20" fill="hold"/>
                                        <p:tgtEl>
                                          <p:spTgt spid="540"/>
                                        </p:tgtEl>
                                        <p:attrNameLst>
                                          <p:attrName>style.visibility</p:attrName>
                                        </p:attrNameLst>
                                      </p:cBhvr>
                                      <p:to>
                                        <p:strVal val="visible"/>
                                      </p:to>
                                    </p:set>
                                    <p:anim calcmode="lin" valueType="num">
                                      <p:cBhvr>
                                        <p:cTn id="21" dur="1000" fill="hold"/>
                                        <p:tgtEl>
                                          <p:spTgt spid="540"/>
                                        </p:tgtEl>
                                        <p:attrNameLst>
                                          <p:attrName>ppt_x</p:attrName>
                                        </p:attrNameLst>
                                      </p:cBhvr>
                                      <p:tavLst>
                                        <p:tav tm="0">
                                          <p:val>
                                            <p:strVal val="0-#ppt_w/2"/>
                                          </p:val>
                                        </p:tav>
                                        <p:tav tm="100000">
                                          <p:val>
                                            <p:strVal val="#ppt_x"/>
                                          </p:val>
                                        </p:tav>
                                      </p:tavLst>
                                    </p:anim>
                                    <p:anim calcmode="lin" valueType="num">
                                      <p:cBhvr>
                                        <p:cTn id="22" dur="1000" fill="hold"/>
                                        <p:tgtEl>
                                          <p:spTgt spid="5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6" grpId="1"/>
      <p:bldP build="whole" bldLvl="1" animBg="1" rev="0" advAuto="0" spid="537" grpId="2"/>
      <p:bldP build="whole" bldLvl="1" animBg="1" rev="0" advAuto="0" spid="538" grpId="3"/>
      <p:bldP build="whole" bldLvl="1" animBg="1" rev="0" advAuto="0" spid="540" grpId="4"/>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543" name="Supervizate"/>
          <p:cNvSpPr txBox="1"/>
          <p:nvPr/>
        </p:nvSpPr>
        <p:spPr>
          <a:xfrm>
            <a:off x="7713296" y="535809"/>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SVM Non-Liniare</a:t>
            </a:r>
          </a:p>
        </p:txBody>
      </p:sp>
      <p:pic>
        <p:nvPicPr>
          <p:cNvPr id="544" name="Captură de ecran din 2024-10-14 la 00.55.57.png" descr="Captură de ecran din 2024-10-14 la 00.55.57.png"/>
          <p:cNvPicPr>
            <a:picLocks noChangeAspect="1"/>
          </p:cNvPicPr>
          <p:nvPr/>
        </p:nvPicPr>
        <p:blipFill>
          <a:blip r:embed="rId2">
            <a:extLst/>
          </a:blip>
          <a:stretch>
            <a:fillRect/>
          </a:stretch>
        </p:blipFill>
        <p:spPr>
          <a:xfrm>
            <a:off x="2852094" y="2194363"/>
            <a:ext cx="18679812" cy="10876138"/>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547" name="Supervizate"/>
          <p:cNvSpPr txBox="1"/>
          <p:nvPr/>
        </p:nvSpPr>
        <p:spPr>
          <a:xfrm>
            <a:off x="7732024" y="535809"/>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Regresia SVM</a:t>
            </a:r>
          </a:p>
        </p:txBody>
      </p:sp>
      <p:sp>
        <p:nvSpPr>
          <p:cNvPr id="548" name="În general, sunt două tipuri mari și late:"/>
          <p:cNvSpPr txBox="1"/>
          <p:nvPr>
            <p:ph type="body" sz="quarter" idx="1"/>
          </p:nvPr>
        </p:nvSpPr>
        <p:spPr>
          <a:xfrm>
            <a:off x="1086614" y="3653513"/>
            <a:ext cx="22353574" cy="1732265"/>
          </a:xfrm>
          <a:prstGeom prst="rect">
            <a:avLst/>
          </a:prstGeom>
        </p:spPr>
        <p:txBody>
          <a:bodyPr/>
          <a:lstStyle>
            <a:lvl1pPr marL="458724" indent="-458724" defTabSz="2048203">
              <a:spcBef>
                <a:spcPts val="2000"/>
              </a:spcBef>
              <a:defRPr sz="5376"/>
            </a:lvl1pPr>
          </a:lstStyle>
          <a:p>
            <a:pPr/>
            <a:r>
              <a:t>Spre deosebire de SVM-ul clasic folosit pentru clasificare, unde separăm clase, în regresie SVM încercăm să prezicem o valoare continuă.</a:t>
            </a:r>
          </a:p>
        </p:txBody>
      </p:sp>
      <p:pic>
        <p:nvPicPr>
          <p:cNvPr id="549" name="Linie Linie" descr="Linie Linie"/>
          <p:cNvPicPr>
            <a:picLocks noChangeAspect="0"/>
          </p:cNvPicPr>
          <p:nvPr/>
        </p:nvPicPr>
        <p:blipFill>
          <a:blip r:embed="rId2">
            <a:extLst/>
          </a:blip>
          <a:stretch>
            <a:fillRect/>
          </a:stretch>
        </p:blipFill>
        <p:spPr>
          <a:xfrm>
            <a:off x="14839803" y="5194826"/>
            <a:ext cx="5767809" cy="101601"/>
          </a:xfrm>
          <a:prstGeom prst="rect">
            <a:avLst/>
          </a:prstGeom>
        </p:spPr>
      </p:pic>
      <p:sp>
        <p:nvSpPr>
          <p:cNvPr id="551" name="În general, sunt două tipuri mari și late:"/>
          <p:cNvSpPr txBox="1"/>
          <p:nvPr/>
        </p:nvSpPr>
        <p:spPr>
          <a:xfrm>
            <a:off x="1015213" y="5991868"/>
            <a:ext cx="22353574" cy="17322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02412" indent="-502412" defTabSz="2243271">
              <a:spcBef>
                <a:spcPts val="2200"/>
              </a:spcBef>
              <a:buSzPct val="150000"/>
              <a:buChar char="•"/>
              <a:defRPr sz="5888">
                <a:latin typeface="Canela Text Regular"/>
                <a:ea typeface="Canela Text Regular"/>
                <a:cs typeface="Canela Text Regular"/>
                <a:sym typeface="Canela Text Regular"/>
              </a:defRPr>
            </a:lvl1pPr>
          </a:lstStyle>
          <a:p>
            <a:pPr/>
            <a:r>
              <a:t>Regresia liniară caută o linie care minimizează eroarea totală pentru toate punctele.</a:t>
            </a:r>
          </a:p>
        </p:txBody>
      </p:sp>
      <p:pic>
        <p:nvPicPr>
          <p:cNvPr id="552" name="Linie Linie" descr="Linie Linie"/>
          <p:cNvPicPr>
            <a:picLocks noChangeAspect="0"/>
          </p:cNvPicPr>
          <p:nvPr/>
        </p:nvPicPr>
        <p:blipFill>
          <a:blip r:embed="rId3">
            <a:extLst/>
          </a:blip>
          <a:stretch>
            <a:fillRect/>
          </a:stretch>
        </p:blipFill>
        <p:spPr>
          <a:xfrm>
            <a:off x="12607061" y="6807200"/>
            <a:ext cx="8987284" cy="101601"/>
          </a:xfrm>
          <a:prstGeom prst="rect">
            <a:avLst/>
          </a:prstGeom>
        </p:spPr>
      </p:pic>
      <p:pic>
        <p:nvPicPr>
          <p:cNvPr id="554" name="Linie Linie" descr="Linie Linie"/>
          <p:cNvPicPr>
            <a:picLocks noChangeAspect="0"/>
          </p:cNvPicPr>
          <p:nvPr/>
        </p:nvPicPr>
        <p:blipFill>
          <a:blip r:embed="rId4">
            <a:extLst/>
          </a:blip>
          <a:stretch>
            <a:fillRect/>
          </a:stretch>
        </p:blipFill>
        <p:spPr>
          <a:xfrm>
            <a:off x="1684476" y="7664596"/>
            <a:ext cx="7301798" cy="101601"/>
          </a:xfrm>
          <a:prstGeom prst="rect">
            <a:avLst/>
          </a:prstGeom>
        </p:spPr>
      </p:pic>
      <p:sp>
        <p:nvSpPr>
          <p:cNvPr id="556" name="În general, sunt două tipuri mari și late:"/>
          <p:cNvSpPr txBox="1"/>
          <p:nvPr/>
        </p:nvSpPr>
        <p:spPr>
          <a:xfrm>
            <a:off x="1015213" y="8554960"/>
            <a:ext cx="22353574" cy="36420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75107" indent="-475107" defTabSz="2121354">
              <a:spcBef>
                <a:spcPts val="2000"/>
              </a:spcBef>
              <a:buSzPct val="150000"/>
              <a:buChar char="•"/>
              <a:defRPr sz="5568">
                <a:latin typeface="Canela Text Regular"/>
                <a:ea typeface="Canela Text Regular"/>
                <a:cs typeface="Canela Text Regular"/>
                <a:sym typeface="Canela Text Regular"/>
              </a:defRPr>
            </a:lvl1pPr>
          </a:lstStyle>
          <a:p>
            <a:pPr/>
            <a:r>
              <a:t>Regresia SVM adaugă o bandă de toleranță în jurul liniei de predicție. Această bandă permite ca punctele care se află în interiorul ei să nu fie penalizate (nu contribuie la eroare). Penalizăm doar punctele care sunt în afara benzii, făcând modelul mai flexibil și robust.</a:t>
            </a:r>
          </a:p>
        </p:txBody>
      </p:sp>
      <p:pic>
        <p:nvPicPr>
          <p:cNvPr id="557" name="Linie Linie" descr="Linie Linie"/>
          <p:cNvPicPr>
            <a:picLocks noChangeAspect="0"/>
          </p:cNvPicPr>
          <p:nvPr/>
        </p:nvPicPr>
        <p:blipFill>
          <a:blip r:embed="rId5">
            <a:extLst/>
          </a:blip>
          <a:stretch>
            <a:fillRect/>
          </a:stretch>
        </p:blipFill>
        <p:spPr>
          <a:xfrm>
            <a:off x="13730748" y="10734250"/>
            <a:ext cx="9088885" cy="101601"/>
          </a:xfrm>
          <a:prstGeom prst="rect">
            <a:avLst/>
          </a:prstGeom>
        </p:spPr>
      </p:pic>
      <p:pic>
        <p:nvPicPr>
          <p:cNvPr id="559" name="Linie Linie" descr="Linie Linie"/>
          <p:cNvPicPr>
            <a:picLocks noChangeAspect="0"/>
          </p:cNvPicPr>
          <p:nvPr/>
        </p:nvPicPr>
        <p:blipFill>
          <a:blip r:embed="rId6">
            <a:extLst/>
          </a:blip>
          <a:stretch>
            <a:fillRect/>
          </a:stretch>
        </p:blipFill>
        <p:spPr>
          <a:xfrm>
            <a:off x="1366098" y="11498006"/>
            <a:ext cx="6251511" cy="1016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548"/>
                                        </p:tgtEl>
                                        <p:attrNameLst>
                                          <p:attrName>style.visibility</p:attrName>
                                        </p:attrNameLst>
                                      </p:cBhvr>
                                      <p:to>
                                        <p:strVal val="visible"/>
                                      </p:to>
                                    </p:set>
                                    <p:anim calcmode="lin" valueType="num">
                                      <p:cBhvr>
                                        <p:cTn id="7" dur="1000" fill="hold"/>
                                        <p:tgtEl>
                                          <p:spTgt spid="548"/>
                                        </p:tgtEl>
                                        <p:attrNameLst>
                                          <p:attrName>ppt_x</p:attrName>
                                        </p:attrNameLst>
                                      </p:cBhvr>
                                      <p:tavLst>
                                        <p:tav tm="0">
                                          <p:val>
                                            <p:strVal val="0-#ppt_w/2"/>
                                          </p:val>
                                        </p:tav>
                                        <p:tav tm="100000">
                                          <p:val>
                                            <p:strVal val="#ppt_x"/>
                                          </p:val>
                                        </p:tav>
                                      </p:tavLst>
                                    </p:anim>
                                    <p:anim calcmode="lin" valueType="num">
                                      <p:cBhvr>
                                        <p:cTn id="8" dur="1000" fill="hold"/>
                                        <p:tgtEl>
                                          <p:spTgt spid="54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ID="9" grpId="2" fill="hold">
                                  <p:stCondLst>
                                    <p:cond delay="0"/>
                                  </p:stCondLst>
                                  <p:iterate type="el" backwards="0">
                                    <p:tmAbs val="0"/>
                                  </p:iterate>
                                  <p:childTnLst>
                                    <p:set>
                                      <p:cBhvr>
                                        <p:cTn id="11" fill="hold"/>
                                        <p:tgtEl>
                                          <p:spTgt spid="549"/>
                                        </p:tgtEl>
                                        <p:attrNameLst>
                                          <p:attrName>style.visibility</p:attrName>
                                        </p:attrNameLst>
                                      </p:cBhvr>
                                      <p:to>
                                        <p:strVal val="visible"/>
                                      </p:to>
                                    </p:set>
                                    <p:animEffect filter="dissolve" transition="in">
                                      <p:cBhvr>
                                        <p:cTn id="12" dur="2000"/>
                                        <p:tgtEl>
                                          <p:spTgt spid="54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551"/>
                                        </p:tgtEl>
                                        <p:attrNameLst>
                                          <p:attrName>style.visibility</p:attrName>
                                        </p:attrNameLst>
                                      </p:cBhvr>
                                      <p:to>
                                        <p:strVal val="visible"/>
                                      </p:to>
                                    </p:set>
                                    <p:anim calcmode="lin" valueType="num">
                                      <p:cBhvr>
                                        <p:cTn id="17" dur="1000" fill="hold"/>
                                        <p:tgtEl>
                                          <p:spTgt spid="551"/>
                                        </p:tgtEl>
                                        <p:attrNameLst>
                                          <p:attrName>ppt_x</p:attrName>
                                        </p:attrNameLst>
                                      </p:cBhvr>
                                      <p:tavLst>
                                        <p:tav tm="0">
                                          <p:val>
                                            <p:strVal val="0-#ppt_w/2"/>
                                          </p:val>
                                        </p:tav>
                                        <p:tav tm="100000">
                                          <p:val>
                                            <p:strVal val="#ppt_x"/>
                                          </p:val>
                                        </p:tav>
                                      </p:tavLst>
                                    </p:anim>
                                    <p:anim calcmode="lin" valueType="num">
                                      <p:cBhvr>
                                        <p:cTn id="18" dur="1000" fill="hold"/>
                                        <p:tgtEl>
                                          <p:spTgt spid="551"/>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Class="entr" nodeType="afterEffect" presetID="9" grpId="4" fill="hold">
                                  <p:stCondLst>
                                    <p:cond delay="0"/>
                                  </p:stCondLst>
                                  <p:iterate type="el" backwards="0">
                                    <p:tmAbs val="0"/>
                                  </p:iterate>
                                  <p:childTnLst>
                                    <p:set>
                                      <p:cBhvr>
                                        <p:cTn id="21" fill="hold"/>
                                        <p:tgtEl>
                                          <p:spTgt spid="552"/>
                                        </p:tgtEl>
                                        <p:attrNameLst>
                                          <p:attrName>style.visibility</p:attrName>
                                        </p:attrNameLst>
                                      </p:cBhvr>
                                      <p:to>
                                        <p:strVal val="visible"/>
                                      </p:to>
                                    </p:set>
                                    <p:animEffect filter="dissolve" transition="in">
                                      <p:cBhvr>
                                        <p:cTn id="22" dur="2000"/>
                                        <p:tgtEl>
                                          <p:spTgt spid="552"/>
                                        </p:tgtEl>
                                      </p:cBhvr>
                                    </p:animEffect>
                                  </p:childTnLst>
                                </p:cTn>
                              </p:par>
                            </p:childTnLst>
                          </p:cTn>
                        </p:par>
                        <p:par>
                          <p:cTn id="23" fill="hold">
                            <p:stCondLst>
                              <p:cond delay="3000"/>
                            </p:stCondLst>
                            <p:childTnLst>
                              <p:par>
                                <p:cTn id="24" presetClass="entr" nodeType="afterEffect" presetID="9" grpId="5" fill="hold">
                                  <p:stCondLst>
                                    <p:cond delay="0"/>
                                  </p:stCondLst>
                                  <p:iterate type="el" backwards="0">
                                    <p:tmAbs val="0"/>
                                  </p:iterate>
                                  <p:childTnLst>
                                    <p:set>
                                      <p:cBhvr>
                                        <p:cTn id="25" fill="hold"/>
                                        <p:tgtEl>
                                          <p:spTgt spid="554"/>
                                        </p:tgtEl>
                                        <p:attrNameLst>
                                          <p:attrName>style.visibility</p:attrName>
                                        </p:attrNameLst>
                                      </p:cBhvr>
                                      <p:to>
                                        <p:strVal val="visible"/>
                                      </p:to>
                                    </p:set>
                                    <p:animEffect filter="dissolve" transition="in">
                                      <p:cBhvr>
                                        <p:cTn id="26" dur="2000"/>
                                        <p:tgtEl>
                                          <p:spTgt spid="554"/>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6" fill="hold">
                                  <p:stCondLst>
                                    <p:cond delay="0"/>
                                  </p:stCondLst>
                                  <p:iterate type="el" backwards="0">
                                    <p:tmAbs val="0"/>
                                  </p:iterate>
                                  <p:childTnLst>
                                    <p:set>
                                      <p:cBhvr>
                                        <p:cTn id="30" fill="hold"/>
                                        <p:tgtEl>
                                          <p:spTgt spid="556"/>
                                        </p:tgtEl>
                                        <p:attrNameLst>
                                          <p:attrName>style.visibility</p:attrName>
                                        </p:attrNameLst>
                                      </p:cBhvr>
                                      <p:to>
                                        <p:strVal val="visible"/>
                                      </p:to>
                                    </p:set>
                                    <p:anim calcmode="lin" valueType="num">
                                      <p:cBhvr>
                                        <p:cTn id="31" dur="1000" fill="hold"/>
                                        <p:tgtEl>
                                          <p:spTgt spid="556"/>
                                        </p:tgtEl>
                                        <p:attrNameLst>
                                          <p:attrName>ppt_x</p:attrName>
                                        </p:attrNameLst>
                                      </p:cBhvr>
                                      <p:tavLst>
                                        <p:tav tm="0">
                                          <p:val>
                                            <p:strVal val="0-#ppt_w/2"/>
                                          </p:val>
                                        </p:tav>
                                        <p:tav tm="100000">
                                          <p:val>
                                            <p:strVal val="#ppt_x"/>
                                          </p:val>
                                        </p:tav>
                                      </p:tavLst>
                                    </p:anim>
                                    <p:anim calcmode="lin" valueType="num">
                                      <p:cBhvr>
                                        <p:cTn id="32" dur="1000" fill="hold"/>
                                        <p:tgtEl>
                                          <p:spTgt spid="556"/>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Class="entr" nodeType="afterEffect" presetID="9" grpId="7" fill="hold">
                                  <p:stCondLst>
                                    <p:cond delay="0"/>
                                  </p:stCondLst>
                                  <p:iterate type="el" backwards="0">
                                    <p:tmAbs val="0"/>
                                  </p:iterate>
                                  <p:childTnLst>
                                    <p:set>
                                      <p:cBhvr>
                                        <p:cTn id="35" fill="hold"/>
                                        <p:tgtEl>
                                          <p:spTgt spid="557"/>
                                        </p:tgtEl>
                                        <p:attrNameLst>
                                          <p:attrName>style.visibility</p:attrName>
                                        </p:attrNameLst>
                                      </p:cBhvr>
                                      <p:to>
                                        <p:strVal val="visible"/>
                                      </p:to>
                                    </p:set>
                                    <p:animEffect filter="dissolve" transition="in">
                                      <p:cBhvr>
                                        <p:cTn id="36" dur="2000"/>
                                        <p:tgtEl>
                                          <p:spTgt spid="557"/>
                                        </p:tgtEl>
                                      </p:cBhvr>
                                    </p:animEffect>
                                  </p:childTnLst>
                                </p:cTn>
                              </p:par>
                            </p:childTnLst>
                          </p:cTn>
                        </p:par>
                        <p:par>
                          <p:cTn id="37" fill="hold">
                            <p:stCondLst>
                              <p:cond delay="3000"/>
                            </p:stCondLst>
                            <p:childTnLst>
                              <p:par>
                                <p:cTn id="38" presetClass="entr" nodeType="afterEffect" presetID="9" grpId="8" fill="hold">
                                  <p:stCondLst>
                                    <p:cond delay="0"/>
                                  </p:stCondLst>
                                  <p:iterate type="el" backwards="0">
                                    <p:tmAbs val="0"/>
                                  </p:iterate>
                                  <p:childTnLst>
                                    <p:set>
                                      <p:cBhvr>
                                        <p:cTn id="39" fill="hold"/>
                                        <p:tgtEl>
                                          <p:spTgt spid="559"/>
                                        </p:tgtEl>
                                        <p:attrNameLst>
                                          <p:attrName>style.visibility</p:attrName>
                                        </p:attrNameLst>
                                      </p:cBhvr>
                                      <p:to>
                                        <p:strVal val="visible"/>
                                      </p:to>
                                    </p:set>
                                    <p:animEffect filter="dissolve" transition="in">
                                      <p:cBhvr>
                                        <p:cTn id="40" dur="20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2" grpId="4"/>
      <p:bldP build="whole" bldLvl="1" animBg="1" rev="0" advAuto="0" spid="556" grpId="6"/>
      <p:bldP build="whole" bldLvl="1" animBg="1" rev="0" advAuto="0" spid="551" grpId="3"/>
      <p:bldP build="whole" bldLvl="1" animBg="1" rev="0" advAuto="0" spid="554" grpId="5"/>
      <p:bldP build="whole" bldLvl="1" animBg="1" rev="0" advAuto="0" spid="549" grpId="2"/>
      <p:bldP build="whole" bldLvl="1" animBg="1" rev="0" advAuto="0" spid="559" grpId="8"/>
      <p:bldP build="whole" bldLvl="1" animBg="1" rev="0" advAuto="0" spid="548" grpId="1"/>
      <p:bldP build="whole" bldLvl="1" animBg="1" rev="0" advAuto="0" spid="557" grpId="7"/>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În general, sunt două tipuri mari și late:"/>
          <p:cNvSpPr txBox="1"/>
          <p:nvPr>
            <p:ph type="body" idx="1"/>
          </p:nvPr>
        </p:nvSpPr>
        <p:spPr>
          <a:xfrm>
            <a:off x="1687402" y="4009347"/>
            <a:ext cx="21948579" cy="8483602"/>
          </a:xfrm>
          <a:prstGeom prst="rect">
            <a:avLst/>
          </a:prstGeom>
        </p:spPr>
        <p:txBody>
          <a:bodyPr/>
          <a:lstStyle/>
          <a:p>
            <a:pPr/>
            <a:r>
              <a:t>Haideți să ne reamintim setul de date Iris:</a:t>
            </a:r>
          </a:p>
        </p:txBody>
      </p:sp>
      <p:sp>
        <p:nvSpPr>
          <p:cNvPr id="199"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200"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201" name="Supervizate"/>
          <p:cNvSpPr txBox="1"/>
          <p:nvPr/>
        </p:nvSpPr>
        <p:spPr>
          <a:xfrm>
            <a:off x="9160410" y="876886"/>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Clasificare</a:t>
            </a:r>
          </a:p>
        </p:txBody>
      </p:sp>
      <p:graphicFrame>
        <p:nvGraphicFramePr>
          <p:cNvPr id="202" name="Tabelul 1"/>
          <p:cNvGraphicFramePr/>
          <p:nvPr/>
        </p:nvGraphicFramePr>
        <p:xfrm>
          <a:off x="2553046" y="5547979"/>
          <a:ext cx="15435026" cy="541903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855581"/>
                <a:gridCol w="3855581"/>
                <a:gridCol w="3855581"/>
                <a:gridCol w="3855581"/>
                <a:gridCol w="3855581"/>
              </a:tblGrid>
              <a:tr h="1081267">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Sepal Length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Sepal Width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Petal Length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Petal Width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Species</a:t>
                      </a:r>
                    </a:p>
                  </a:txBody>
                  <a:tcPr marL="0" marR="0" marT="0" marB="0" anchor="ctr" anchorCtr="0" horzOverflow="overflow">
                    <a:solidFill>
                      <a:schemeClr val="accent5"/>
                    </a:solidFill>
                  </a:tcPr>
                </a:tc>
              </a:tr>
              <a:tr h="1081267">
                <a:tc>
                  <a:txBody>
                    <a:bodyPr/>
                    <a:lstStyle/>
                    <a:p>
                      <a:pPr indent="457200">
                        <a:defRPr b="0" sz="1800"/>
                      </a:pPr>
                      <a:r>
                        <a:rPr sz="2000">
                          <a:latin typeface="Canela Text Regular"/>
                          <a:ea typeface="Canela Text Regular"/>
                          <a:cs typeface="Canela Text Regular"/>
                          <a:sym typeface="Canela Text Regular"/>
                        </a:rPr>
                        <a:t>5.1</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3.5</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1.4</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0.2</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0</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7.0</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3.2</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4.7</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1.4</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1</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6.3</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3.3</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6.0</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2.5</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2</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r>
            </a:tbl>
          </a:graphicData>
        </a:graphic>
      </p:graphicFrame>
      <p:pic>
        <p:nvPicPr>
          <p:cNvPr id="203" name="Linie Linie" descr="Linie Linie"/>
          <p:cNvPicPr>
            <a:picLocks noChangeAspect="0"/>
          </p:cNvPicPr>
          <p:nvPr/>
        </p:nvPicPr>
        <p:blipFill>
          <a:blip r:embed="rId2">
            <a:extLst/>
          </a:blip>
          <a:stretch>
            <a:fillRect/>
          </a:stretch>
        </p:blipFill>
        <p:spPr>
          <a:xfrm>
            <a:off x="2703988" y="11562384"/>
            <a:ext cx="15110141" cy="101601"/>
          </a:xfrm>
          <a:prstGeom prst="rect">
            <a:avLst/>
          </a:prstGeom>
        </p:spPr>
      </p:pic>
      <p:sp>
        <p:nvSpPr>
          <p:cNvPr id="205" name="Caracteristici / Atribute / Features"/>
          <p:cNvSpPr txBox="1"/>
          <p:nvPr/>
        </p:nvSpPr>
        <p:spPr>
          <a:xfrm>
            <a:off x="6483129" y="11789755"/>
            <a:ext cx="865237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Caracteristici / Atribute / Features</a:t>
            </a:r>
          </a:p>
        </p:txBody>
      </p:sp>
      <p:pic>
        <p:nvPicPr>
          <p:cNvPr id="206" name="Linie Linie" descr="Linie Linie"/>
          <p:cNvPicPr>
            <a:picLocks noChangeAspect="0"/>
          </p:cNvPicPr>
          <p:nvPr/>
        </p:nvPicPr>
        <p:blipFill>
          <a:blip r:embed="rId3">
            <a:extLst/>
          </a:blip>
          <a:stretch>
            <a:fillRect/>
          </a:stretch>
        </p:blipFill>
        <p:spPr>
          <a:xfrm>
            <a:off x="17911213" y="11562384"/>
            <a:ext cx="4101237" cy="101601"/>
          </a:xfrm>
          <a:prstGeom prst="rect">
            <a:avLst/>
          </a:prstGeom>
        </p:spPr>
      </p:pic>
      <p:sp>
        <p:nvSpPr>
          <p:cNvPr id="208" name="Etichetă / Clasă"/>
          <p:cNvSpPr txBox="1"/>
          <p:nvPr/>
        </p:nvSpPr>
        <p:spPr>
          <a:xfrm>
            <a:off x="18145271" y="11789755"/>
            <a:ext cx="401444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Etichetă / Clasă</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98"/>
                                        </p:tgtEl>
                                        <p:attrNameLst>
                                          <p:attrName>style.visibility</p:attrName>
                                        </p:attrNameLst>
                                      </p:cBhvr>
                                      <p:to>
                                        <p:strVal val="visible"/>
                                      </p:to>
                                    </p:set>
                                    <p:anim calcmode="lin" valueType="num">
                                      <p:cBhvr>
                                        <p:cTn id="7" dur="1000" fill="hold"/>
                                        <p:tgtEl>
                                          <p:spTgt spid="198"/>
                                        </p:tgtEl>
                                        <p:attrNameLst>
                                          <p:attrName>ppt_x</p:attrName>
                                        </p:attrNameLst>
                                      </p:cBhvr>
                                      <p:tavLst>
                                        <p:tav tm="0">
                                          <p:val>
                                            <p:strVal val="0-#ppt_w/2"/>
                                          </p:val>
                                        </p:tav>
                                        <p:tav tm="100000">
                                          <p:val>
                                            <p:strVal val="#ppt_x"/>
                                          </p:val>
                                        </p:tav>
                                      </p:tavLst>
                                    </p:anim>
                                    <p:anim calcmode="lin" valueType="num">
                                      <p:cBhvr>
                                        <p:cTn id="8" dur="1000" fill="hold"/>
                                        <p:tgtEl>
                                          <p:spTgt spid="1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02"/>
                                        </p:tgtEl>
                                        <p:attrNameLst>
                                          <p:attrName>style.visibility</p:attrName>
                                        </p:attrNameLst>
                                      </p:cBhvr>
                                      <p:to>
                                        <p:strVal val="visible"/>
                                      </p:to>
                                    </p:set>
                                    <p:anim calcmode="lin" valueType="num">
                                      <p:cBhvr>
                                        <p:cTn id="13" dur="1000" fill="hold"/>
                                        <p:tgtEl>
                                          <p:spTgt spid="202"/>
                                        </p:tgtEl>
                                        <p:attrNameLst>
                                          <p:attrName>ppt_x</p:attrName>
                                        </p:attrNameLst>
                                      </p:cBhvr>
                                      <p:tavLst>
                                        <p:tav tm="0">
                                          <p:val>
                                            <p:strVal val="0-#ppt_w/2"/>
                                          </p:val>
                                        </p:tav>
                                        <p:tav tm="100000">
                                          <p:val>
                                            <p:strVal val="#ppt_x"/>
                                          </p:val>
                                        </p:tav>
                                      </p:tavLst>
                                    </p:anim>
                                    <p:anim calcmode="lin" valueType="num">
                                      <p:cBhvr>
                                        <p:cTn id="14" dur="10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3" fill="hold">
                                  <p:stCondLst>
                                    <p:cond delay="0"/>
                                  </p:stCondLst>
                                  <p:iterate type="el" backwards="0">
                                    <p:tmAbs val="0"/>
                                  </p:iterate>
                                  <p:childTnLst>
                                    <p:set>
                                      <p:cBhvr>
                                        <p:cTn id="18" fill="hold"/>
                                        <p:tgtEl>
                                          <p:spTgt spid="203"/>
                                        </p:tgtEl>
                                        <p:attrNameLst>
                                          <p:attrName>style.visibility</p:attrName>
                                        </p:attrNameLst>
                                      </p:cBhvr>
                                      <p:to>
                                        <p:strVal val="visible"/>
                                      </p:to>
                                    </p:set>
                                    <p:animEffect filter="dissolve" transition="in">
                                      <p:cBhvr>
                                        <p:cTn id="19" dur="1000"/>
                                        <p:tgtEl>
                                          <p:spTgt spid="203"/>
                                        </p:tgtEl>
                                      </p:cBhvr>
                                    </p:animEffect>
                                  </p:childTnLst>
                                </p:cTn>
                              </p:par>
                            </p:childTnLst>
                          </p:cTn>
                        </p:par>
                        <p:par>
                          <p:cTn id="20" fill="hold">
                            <p:stCondLst>
                              <p:cond delay="1000"/>
                            </p:stCondLst>
                            <p:childTnLst>
                              <p:par>
                                <p:cTn id="21" presetClass="entr" nodeType="afterEffect" presetSubtype="8" presetID="2" grpId="4" fill="hold">
                                  <p:stCondLst>
                                    <p:cond delay="0"/>
                                  </p:stCondLst>
                                  <p:iterate type="el" backwards="0">
                                    <p:tmAbs val="0"/>
                                  </p:iterate>
                                  <p:childTnLst>
                                    <p:set>
                                      <p:cBhvr>
                                        <p:cTn id="22" fill="hold"/>
                                        <p:tgtEl>
                                          <p:spTgt spid="205"/>
                                        </p:tgtEl>
                                        <p:attrNameLst>
                                          <p:attrName>style.visibility</p:attrName>
                                        </p:attrNameLst>
                                      </p:cBhvr>
                                      <p:to>
                                        <p:strVal val="visible"/>
                                      </p:to>
                                    </p:set>
                                    <p:anim calcmode="lin" valueType="num">
                                      <p:cBhvr>
                                        <p:cTn id="23" dur="1000" fill="hold"/>
                                        <p:tgtEl>
                                          <p:spTgt spid="205"/>
                                        </p:tgtEl>
                                        <p:attrNameLst>
                                          <p:attrName>ppt_x</p:attrName>
                                        </p:attrNameLst>
                                      </p:cBhvr>
                                      <p:tavLst>
                                        <p:tav tm="0">
                                          <p:val>
                                            <p:strVal val="0-#ppt_w/2"/>
                                          </p:val>
                                        </p:tav>
                                        <p:tav tm="100000">
                                          <p:val>
                                            <p:strVal val="#ppt_x"/>
                                          </p:val>
                                        </p:tav>
                                      </p:tavLst>
                                    </p:anim>
                                    <p:anim calcmode="lin" valueType="num">
                                      <p:cBhvr>
                                        <p:cTn id="24" dur="1000" fill="hold"/>
                                        <p:tgtEl>
                                          <p:spTgt spid="20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5" fill="hold">
                                  <p:stCondLst>
                                    <p:cond delay="0"/>
                                  </p:stCondLst>
                                  <p:iterate type="el" backwards="0">
                                    <p:tmAbs val="0"/>
                                  </p:iterate>
                                  <p:childTnLst>
                                    <p:set>
                                      <p:cBhvr>
                                        <p:cTn id="28" fill="hold"/>
                                        <p:tgtEl>
                                          <p:spTgt spid="206"/>
                                        </p:tgtEl>
                                        <p:attrNameLst>
                                          <p:attrName>style.visibility</p:attrName>
                                        </p:attrNameLst>
                                      </p:cBhvr>
                                      <p:to>
                                        <p:strVal val="visible"/>
                                      </p:to>
                                    </p:set>
                                    <p:animEffect filter="dissolve" transition="in">
                                      <p:cBhvr>
                                        <p:cTn id="29" dur="2000"/>
                                        <p:tgtEl>
                                          <p:spTgt spid="206"/>
                                        </p:tgtEl>
                                      </p:cBhvr>
                                    </p:animEffect>
                                  </p:childTnLst>
                                </p:cTn>
                              </p:par>
                            </p:childTnLst>
                          </p:cTn>
                        </p:par>
                        <p:par>
                          <p:cTn id="30" fill="hold">
                            <p:stCondLst>
                              <p:cond delay="2000"/>
                            </p:stCondLst>
                            <p:childTnLst>
                              <p:par>
                                <p:cTn id="31" presetClass="entr" nodeType="afterEffect" presetSubtype="8" presetID="2" grpId="6" fill="hold">
                                  <p:stCondLst>
                                    <p:cond delay="0"/>
                                  </p:stCondLst>
                                  <p:iterate type="el" backwards="0">
                                    <p:tmAbs val="0"/>
                                  </p:iterate>
                                  <p:childTnLst>
                                    <p:set>
                                      <p:cBhvr>
                                        <p:cTn id="32" fill="hold"/>
                                        <p:tgtEl>
                                          <p:spTgt spid="208"/>
                                        </p:tgtEl>
                                        <p:attrNameLst>
                                          <p:attrName>style.visibility</p:attrName>
                                        </p:attrNameLst>
                                      </p:cBhvr>
                                      <p:to>
                                        <p:strVal val="visible"/>
                                      </p:to>
                                    </p:set>
                                    <p:anim calcmode="lin" valueType="num">
                                      <p:cBhvr>
                                        <p:cTn id="33" dur="1000" fill="hold"/>
                                        <p:tgtEl>
                                          <p:spTgt spid="208"/>
                                        </p:tgtEl>
                                        <p:attrNameLst>
                                          <p:attrName>ppt_x</p:attrName>
                                        </p:attrNameLst>
                                      </p:cBhvr>
                                      <p:tavLst>
                                        <p:tav tm="0">
                                          <p:val>
                                            <p:strVal val="0-#ppt_w/2"/>
                                          </p:val>
                                        </p:tav>
                                        <p:tav tm="100000">
                                          <p:val>
                                            <p:strVal val="#ppt_x"/>
                                          </p:val>
                                        </p:tav>
                                      </p:tavLst>
                                    </p:anim>
                                    <p:anim calcmode="lin" valueType="num">
                                      <p:cBhvr>
                                        <p:cTn id="34" dur="1000" fill="hold"/>
                                        <p:tgtEl>
                                          <p:spTgt spid="2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6" grpId="5"/>
      <p:bldP build="whole" bldLvl="1" animBg="1" rev="0" advAuto="0" spid="198" grpId="1"/>
      <p:bldP build="whole" bldLvl="1" animBg="1" rev="0" advAuto="0" spid="208" grpId="6"/>
      <p:bldP build="whole" bldLvl="1" animBg="1" rev="0" advAuto="0" spid="203" grpId="3"/>
      <p:bldP build="whole" bldLvl="1" animBg="1" rev="0" advAuto="0" spid="205" grpId="4"/>
      <p:bldP build="whole" bldLvl="1" animBg="1" rev="0" advAuto="0" spid="202" grpId="2"/>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563" name="Supervizate"/>
          <p:cNvSpPr txBox="1"/>
          <p:nvPr/>
        </p:nvSpPr>
        <p:spPr>
          <a:xfrm>
            <a:off x="7732024" y="535809"/>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Regresia SVM</a:t>
            </a:r>
          </a:p>
        </p:txBody>
      </p:sp>
      <p:pic>
        <p:nvPicPr>
          <p:cNvPr id="564" name="Captură de ecran din 2024-10-14 la 14.38.02.png" descr="Captură de ecran din 2024-10-14 la 14.38.02.png"/>
          <p:cNvPicPr>
            <a:picLocks noChangeAspect="1"/>
          </p:cNvPicPr>
          <p:nvPr/>
        </p:nvPicPr>
        <p:blipFill>
          <a:blip r:embed="rId2">
            <a:extLst/>
          </a:blip>
          <a:stretch>
            <a:fillRect/>
          </a:stretch>
        </p:blipFill>
        <p:spPr>
          <a:xfrm>
            <a:off x="4377817" y="2509727"/>
            <a:ext cx="15628366" cy="7434466"/>
          </a:xfrm>
          <a:prstGeom prst="rect">
            <a:avLst/>
          </a:prstGeom>
          <a:ln w="12700">
            <a:miter lim="400000"/>
          </a:ln>
        </p:spPr>
      </p:pic>
      <p:sp>
        <p:nvSpPr>
          <p:cNvPr id="565" name="Regresia SVM este ca o regresie liniară, dar adaugă acea bandă de toleranță (ε) pentru a face modelul mai flexibil."/>
          <p:cNvSpPr txBox="1"/>
          <p:nvPr/>
        </p:nvSpPr>
        <p:spPr>
          <a:xfrm>
            <a:off x="908545" y="10661005"/>
            <a:ext cx="22931512"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Regresia SVM este ca o regresie liniară, dar adaugă acea bandă de toleranță (ε) pentru a face modelul mai flexibil.</a:t>
            </a:r>
          </a:p>
        </p:txBody>
      </p:sp>
      <p:pic>
        <p:nvPicPr>
          <p:cNvPr id="566" name="Linie Linie" descr="Linie Linie"/>
          <p:cNvPicPr>
            <a:picLocks noChangeAspect="0"/>
          </p:cNvPicPr>
          <p:nvPr/>
        </p:nvPicPr>
        <p:blipFill>
          <a:blip r:embed="rId3">
            <a:extLst/>
          </a:blip>
          <a:stretch>
            <a:fillRect/>
          </a:stretch>
        </p:blipFill>
        <p:spPr>
          <a:xfrm>
            <a:off x="10850716" y="11431287"/>
            <a:ext cx="9117497" cy="1016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565"/>
                                        </p:tgtEl>
                                        <p:attrNameLst>
                                          <p:attrName>style.visibility</p:attrName>
                                        </p:attrNameLst>
                                      </p:cBhvr>
                                      <p:to>
                                        <p:strVal val="visible"/>
                                      </p:to>
                                    </p:set>
                                    <p:anim calcmode="lin" valueType="num">
                                      <p:cBhvr>
                                        <p:cTn id="7" dur="1000" fill="hold"/>
                                        <p:tgtEl>
                                          <p:spTgt spid="565"/>
                                        </p:tgtEl>
                                        <p:attrNameLst>
                                          <p:attrName>ppt_x</p:attrName>
                                        </p:attrNameLst>
                                      </p:cBhvr>
                                      <p:tavLst>
                                        <p:tav tm="0">
                                          <p:val>
                                            <p:strVal val="0-#ppt_w/2"/>
                                          </p:val>
                                        </p:tav>
                                        <p:tav tm="100000">
                                          <p:val>
                                            <p:strVal val="#ppt_x"/>
                                          </p:val>
                                        </p:tav>
                                      </p:tavLst>
                                    </p:anim>
                                    <p:anim calcmode="lin" valueType="num">
                                      <p:cBhvr>
                                        <p:cTn id="8" dur="1000" fill="hold"/>
                                        <p:tgtEl>
                                          <p:spTgt spid="56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ID="9" grpId="2" fill="hold">
                                  <p:stCondLst>
                                    <p:cond delay="0"/>
                                  </p:stCondLst>
                                  <p:iterate type="el" backwards="0">
                                    <p:tmAbs val="0"/>
                                  </p:iterate>
                                  <p:childTnLst>
                                    <p:set>
                                      <p:cBhvr>
                                        <p:cTn id="11" fill="hold"/>
                                        <p:tgtEl>
                                          <p:spTgt spid="566"/>
                                        </p:tgtEl>
                                        <p:attrNameLst>
                                          <p:attrName>style.visibility</p:attrName>
                                        </p:attrNameLst>
                                      </p:cBhvr>
                                      <p:to>
                                        <p:strVal val="visible"/>
                                      </p:to>
                                    </p:set>
                                    <p:animEffect filter="dissolve" transition="in">
                                      <p:cBhvr>
                                        <p:cTn id="12" dur="1000"/>
                                        <p:tgtEl>
                                          <p:spTgt spid="5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6" grpId="2"/>
      <p:bldP build="whole" bldLvl="1" animBg="1" rev="0" advAuto="0" spid="565"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570" name="Supervizate"/>
          <p:cNvSpPr txBox="1"/>
          <p:nvPr/>
        </p:nvSpPr>
        <p:spPr>
          <a:xfrm>
            <a:off x="7732024" y="535809"/>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Regresia SVM</a:t>
            </a:r>
          </a:p>
        </p:txBody>
      </p:sp>
      <p:pic>
        <p:nvPicPr>
          <p:cNvPr id="571" name="Captură de ecran din 2024-10-14 la 14.51.25.png" descr="Captură de ecran din 2024-10-14 la 14.51.25.png"/>
          <p:cNvPicPr>
            <a:picLocks noChangeAspect="1"/>
          </p:cNvPicPr>
          <p:nvPr/>
        </p:nvPicPr>
        <p:blipFill>
          <a:blip r:embed="rId2">
            <a:extLst/>
          </a:blip>
          <a:stretch>
            <a:fillRect/>
          </a:stretch>
        </p:blipFill>
        <p:spPr>
          <a:xfrm>
            <a:off x="5259740" y="3425985"/>
            <a:ext cx="13864520" cy="6405018"/>
          </a:xfrm>
          <a:prstGeom prst="rect">
            <a:avLst/>
          </a:prstGeom>
          <a:ln w="12700">
            <a:miter lim="400000"/>
          </a:ln>
        </p:spPr>
      </p:pic>
      <p:pic>
        <p:nvPicPr>
          <p:cNvPr id="572" name="Linie Linie" descr="Linie Linie"/>
          <p:cNvPicPr>
            <a:picLocks noChangeAspect="0"/>
          </p:cNvPicPr>
          <p:nvPr/>
        </p:nvPicPr>
        <p:blipFill>
          <a:blip r:embed="rId3">
            <a:extLst/>
          </a:blip>
          <a:stretch>
            <a:fillRect/>
          </a:stretch>
        </p:blipFill>
        <p:spPr>
          <a:xfrm>
            <a:off x="11599840" y="4052411"/>
            <a:ext cx="3140122" cy="101601"/>
          </a:xfrm>
          <a:prstGeom prst="rect">
            <a:avLst/>
          </a:prstGeom>
        </p:spPr>
      </p:pic>
      <p:pic>
        <p:nvPicPr>
          <p:cNvPr id="574" name="Linie Linie" descr="Linie Linie"/>
          <p:cNvPicPr>
            <a:picLocks noChangeAspect="0"/>
          </p:cNvPicPr>
          <p:nvPr/>
        </p:nvPicPr>
        <p:blipFill>
          <a:blip r:embed="rId3">
            <a:extLst/>
          </a:blip>
          <a:stretch>
            <a:fillRect/>
          </a:stretch>
        </p:blipFill>
        <p:spPr>
          <a:xfrm>
            <a:off x="10940260" y="8692886"/>
            <a:ext cx="3140121" cy="101601"/>
          </a:xfrm>
          <a:prstGeom prst="rect">
            <a:avLst/>
          </a:prstGeom>
        </p:spPr>
      </p:pic>
      <p:pic>
        <p:nvPicPr>
          <p:cNvPr id="576" name="Linie Linie" descr="Linie Linie"/>
          <p:cNvPicPr>
            <a:picLocks noChangeAspect="0"/>
          </p:cNvPicPr>
          <p:nvPr/>
        </p:nvPicPr>
        <p:blipFill>
          <a:blip r:embed="rId4">
            <a:extLst/>
          </a:blip>
          <a:stretch>
            <a:fillRect/>
          </a:stretch>
        </p:blipFill>
        <p:spPr>
          <a:xfrm rot="17455789">
            <a:off x="10861235" y="9735597"/>
            <a:ext cx="2124335" cy="405591"/>
          </a:xfrm>
          <a:prstGeom prst="rect">
            <a:avLst/>
          </a:prstGeom>
        </p:spPr>
      </p:pic>
      <p:sp>
        <p:nvSpPr>
          <p:cNvPr id="578" name="Coeficient de toleranță"/>
          <p:cNvSpPr txBox="1"/>
          <p:nvPr/>
        </p:nvSpPr>
        <p:spPr>
          <a:xfrm>
            <a:off x="8600392" y="10965718"/>
            <a:ext cx="570039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Coeficient de toleranță</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72"/>
                                        </p:tgtEl>
                                        <p:attrNameLst>
                                          <p:attrName>style.visibility</p:attrName>
                                        </p:attrNameLst>
                                      </p:cBhvr>
                                      <p:to>
                                        <p:strVal val="visible"/>
                                      </p:to>
                                    </p:set>
                                    <p:animEffect filter="dissolve" transition="in">
                                      <p:cBhvr>
                                        <p:cTn id="7" dur="2000"/>
                                        <p:tgtEl>
                                          <p:spTgt spid="57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574"/>
                                        </p:tgtEl>
                                        <p:attrNameLst>
                                          <p:attrName>style.visibility</p:attrName>
                                        </p:attrNameLst>
                                      </p:cBhvr>
                                      <p:to>
                                        <p:strVal val="visible"/>
                                      </p:to>
                                    </p:set>
                                    <p:animEffect filter="dissolve" transition="in">
                                      <p:cBhvr>
                                        <p:cTn id="12" dur="2000"/>
                                        <p:tgtEl>
                                          <p:spTgt spid="574"/>
                                        </p:tgtEl>
                                      </p:cBhvr>
                                    </p:animEffect>
                                  </p:childTnLst>
                                </p:cTn>
                              </p:par>
                            </p:childTnLst>
                          </p:cTn>
                        </p:par>
                        <p:par>
                          <p:cTn id="13" fill="hold">
                            <p:stCondLst>
                              <p:cond delay="2000"/>
                            </p:stCondLst>
                            <p:childTnLst>
                              <p:par>
                                <p:cTn id="14" presetClass="entr" nodeType="afterEffect" presetID="9" grpId="3" fill="hold">
                                  <p:stCondLst>
                                    <p:cond delay="0"/>
                                  </p:stCondLst>
                                  <p:iterate type="el" backwards="0">
                                    <p:tmAbs val="0"/>
                                  </p:iterate>
                                  <p:childTnLst>
                                    <p:set>
                                      <p:cBhvr>
                                        <p:cTn id="15" fill="hold"/>
                                        <p:tgtEl>
                                          <p:spTgt spid="576"/>
                                        </p:tgtEl>
                                        <p:attrNameLst>
                                          <p:attrName>style.visibility</p:attrName>
                                        </p:attrNameLst>
                                      </p:cBhvr>
                                      <p:to>
                                        <p:strVal val="visible"/>
                                      </p:to>
                                    </p:set>
                                    <p:animEffect filter="dissolve" transition="in">
                                      <p:cBhvr>
                                        <p:cTn id="16" dur="2000"/>
                                        <p:tgtEl>
                                          <p:spTgt spid="576"/>
                                        </p:tgtEl>
                                      </p:cBhvr>
                                    </p:animEffect>
                                  </p:childTnLst>
                                </p:cTn>
                              </p:par>
                            </p:childTnLst>
                          </p:cTn>
                        </p:par>
                        <p:par>
                          <p:cTn id="17" fill="hold">
                            <p:stCondLst>
                              <p:cond delay="4000"/>
                            </p:stCondLst>
                            <p:childTnLst>
                              <p:par>
                                <p:cTn id="18" presetClass="entr" nodeType="afterEffect" presetSubtype="8" presetID="2" grpId="4" fill="hold">
                                  <p:stCondLst>
                                    <p:cond delay="0"/>
                                  </p:stCondLst>
                                  <p:iterate type="el" backwards="0">
                                    <p:tmAbs val="0"/>
                                  </p:iterate>
                                  <p:childTnLst>
                                    <p:set>
                                      <p:cBhvr>
                                        <p:cTn id="19" fill="hold"/>
                                        <p:tgtEl>
                                          <p:spTgt spid="578"/>
                                        </p:tgtEl>
                                        <p:attrNameLst>
                                          <p:attrName>style.visibility</p:attrName>
                                        </p:attrNameLst>
                                      </p:cBhvr>
                                      <p:to>
                                        <p:strVal val="visible"/>
                                      </p:to>
                                    </p:set>
                                    <p:anim calcmode="lin" valueType="num">
                                      <p:cBhvr>
                                        <p:cTn id="20" dur="1000" fill="hold"/>
                                        <p:tgtEl>
                                          <p:spTgt spid="578"/>
                                        </p:tgtEl>
                                        <p:attrNameLst>
                                          <p:attrName>ppt_x</p:attrName>
                                        </p:attrNameLst>
                                      </p:cBhvr>
                                      <p:tavLst>
                                        <p:tav tm="0">
                                          <p:val>
                                            <p:strVal val="0-#ppt_w/2"/>
                                          </p:val>
                                        </p:tav>
                                        <p:tav tm="100000">
                                          <p:val>
                                            <p:strVal val="#ppt_x"/>
                                          </p:val>
                                        </p:tav>
                                      </p:tavLst>
                                    </p:anim>
                                    <p:anim calcmode="lin" valueType="num">
                                      <p:cBhvr>
                                        <p:cTn id="21" dur="1000" fill="hold"/>
                                        <p:tgtEl>
                                          <p:spTgt spid="5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8" grpId="4"/>
      <p:bldP build="whole" bldLvl="1" animBg="1" rev="0" advAuto="0" spid="572" grpId="1"/>
      <p:bldP build="whole" bldLvl="1" animBg="1" rev="0" advAuto="0" spid="576" grpId="3"/>
      <p:bldP build="whole" bldLvl="1" animBg="1" rev="0" advAuto="0" spid="574" grpId="2"/>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581" name="Supervizate"/>
          <p:cNvSpPr txBox="1"/>
          <p:nvPr/>
        </p:nvSpPr>
        <p:spPr>
          <a:xfrm>
            <a:off x="5484651" y="573265"/>
            <a:ext cx="29248439" cy="125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latin typeface="Canela Text Regular"/>
                <a:ea typeface="Canela Text Regular"/>
                <a:cs typeface="Canela Text Regular"/>
                <a:sym typeface="Canela Text Regular"/>
              </a:defRPr>
            </a:lvl1pPr>
          </a:lstStyle>
          <a:p>
            <a:pPr/>
            <a:r>
              <a:t>Regresia SVM non-liniară</a:t>
            </a:r>
          </a:p>
        </p:txBody>
      </p:sp>
      <p:pic>
        <p:nvPicPr>
          <p:cNvPr id="582" name="Captură de ecran din 2024-10-14 la 15.03.19.png" descr="Captură de ecran din 2024-10-14 la 15.03.19.png"/>
          <p:cNvPicPr>
            <a:picLocks noChangeAspect="1"/>
          </p:cNvPicPr>
          <p:nvPr/>
        </p:nvPicPr>
        <p:blipFill>
          <a:blip r:embed="rId2">
            <a:extLst/>
          </a:blip>
          <a:stretch>
            <a:fillRect/>
          </a:stretch>
        </p:blipFill>
        <p:spPr>
          <a:xfrm>
            <a:off x="3219961" y="3803767"/>
            <a:ext cx="17606972" cy="5276449"/>
          </a:xfrm>
          <a:prstGeom prst="rect">
            <a:avLst/>
          </a:prstGeom>
          <a:ln w="12700">
            <a:miter lim="400000"/>
          </a:ln>
        </p:spPr>
      </p:pic>
      <p:pic>
        <p:nvPicPr>
          <p:cNvPr id="583" name="Linie Linie" descr="Linie Linie"/>
          <p:cNvPicPr>
            <a:picLocks noChangeAspect="0"/>
          </p:cNvPicPr>
          <p:nvPr/>
        </p:nvPicPr>
        <p:blipFill>
          <a:blip r:embed="rId3">
            <a:extLst/>
          </a:blip>
          <a:stretch>
            <a:fillRect/>
          </a:stretch>
        </p:blipFill>
        <p:spPr>
          <a:xfrm>
            <a:off x="9389923" y="4520614"/>
            <a:ext cx="1371601" cy="101601"/>
          </a:xfrm>
          <a:prstGeom prst="rect">
            <a:avLst/>
          </a:prstGeom>
        </p:spPr>
      </p:pic>
      <p:pic>
        <p:nvPicPr>
          <p:cNvPr id="585" name="Oval Oval" descr="Oval Oval"/>
          <p:cNvPicPr>
            <a:picLocks noChangeAspect="0"/>
          </p:cNvPicPr>
          <p:nvPr/>
        </p:nvPicPr>
        <p:blipFill>
          <a:blip r:embed="rId4">
            <a:extLst/>
          </a:blip>
          <a:stretch>
            <a:fillRect/>
          </a:stretch>
        </p:blipFill>
        <p:spPr>
          <a:xfrm>
            <a:off x="14764891" y="7445711"/>
            <a:ext cx="1855020" cy="1239919"/>
          </a:xfrm>
          <a:prstGeom prst="rect">
            <a:avLst/>
          </a:prstGeom>
        </p:spPr>
      </p:pic>
      <p:pic>
        <p:nvPicPr>
          <p:cNvPr id="587" name="Linie Linie" descr="Linie Linie"/>
          <p:cNvPicPr>
            <a:picLocks noChangeAspect="0"/>
          </p:cNvPicPr>
          <p:nvPr/>
        </p:nvPicPr>
        <p:blipFill>
          <a:blip r:embed="rId5">
            <a:extLst/>
          </a:blip>
          <a:stretch>
            <a:fillRect/>
          </a:stretch>
        </p:blipFill>
        <p:spPr>
          <a:xfrm rot="18900000">
            <a:off x="13491023" y="9258887"/>
            <a:ext cx="1897652" cy="405592"/>
          </a:xfrm>
          <a:prstGeom prst="rect">
            <a:avLst/>
          </a:prstGeom>
        </p:spPr>
      </p:pic>
      <p:sp>
        <p:nvSpPr>
          <p:cNvPr id="589" name="Parametru de regularizare"/>
          <p:cNvSpPr txBox="1"/>
          <p:nvPr/>
        </p:nvSpPr>
        <p:spPr>
          <a:xfrm>
            <a:off x="9467291" y="10280349"/>
            <a:ext cx="658115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Parametru de regularizare</a:t>
            </a:r>
          </a:p>
        </p:txBody>
      </p:sp>
      <p:pic>
        <p:nvPicPr>
          <p:cNvPr id="590" name="Oval Oval" descr="Oval Oval"/>
          <p:cNvPicPr>
            <a:picLocks noChangeAspect="0"/>
          </p:cNvPicPr>
          <p:nvPr/>
        </p:nvPicPr>
        <p:blipFill>
          <a:blip r:embed="rId6">
            <a:extLst/>
          </a:blip>
          <a:stretch>
            <a:fillRect/>
          </a:stretch>
        </p:blipFill>
        <p:spPr>
          <a:xfrm>
            <a:off x="16596149" y="7445711"/>
            <a:ext cx="3435351" cy="1239919"/>
          </a:xfrm>
          <a:prstGeom prst="rect">
            <a:avLst/>
          </a:prstGeom>
        </p:spPr>
      </p:pic>
      <p:pic>
        <p:nvPicPr>
          <p:cNvPr id="592" name="Linie Linie" descr="Linie Linie"/>
          <p:cNvPicPr>
            <a:picLocks noChangeAspect="0"/>
          </p:cNvPicPr>
          <p:nvPr/>
        </p:nvPicPr>
        <p:blipFill>
          <a:blip r:embed="rId7">
            <a:extLst/>
          </a:blip>
          <a:stretch>
            <a:fillRect/>
          </a:stretch>
        </p:blipFill>
        <p:spPr>
          <a:xfrm rot="16200000">
            <a:off x="17633695" y="9252740"/>
            <a:ext cx="1360258" cy="405591"/>
          </a:xfrm>
          <a:prstGeom prst="rect">
            <a:avLst/>
          </a:prstGeom>
        </p:spPr>
      </p:pic>
      <p:sp>
        <p:nvSpPr>
          <p:cNvPr id="594" name="Coeficient de toleranță"/>
          <p:cNvSpPr txBox="1"/>
          <p:nvPr/>
        </p:nvSpPr>
        <p:spPr>
          <a:xfrm>
            <a:off x="16818293" y="10280349"/>
            <a:ext cx="570039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Coeficient de toleranță</a:t>
            </a:r>
          </a:p>
        </p:txBody>
      </p:sp>
      <p:sp>
        <p:nvSpPr>
          <p:cNvPr id="595" name="C mare = risc de overfitting.…"/>
          <p:cNvSpPr txBox="1"/>
          <p:nvPr/>
        </p:nvSpPr>
        <p:spPr>
          <a:xfrm>
            <a:off x="2937296" y="11550029"/>
            <a:ext cx="19641146" cy="13284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165100" indent="-165100" defTabSz="12700">
              <a:lnSpc>
                <a:spcPct val="135000"/>
              </a:lnSpc>
              <a:spcBef>
                <a:spcPts val="1200"/>
              </a:spcBef>
              <a:tabLst>
                <a:tab pos="63500" algn="r"/>
                <a:tab pos="165100" algn="l"/>
              </a:tabLst>
              <a:defRPr sz="3200">
                <a:solidFill>
                  <a:srgbClr val="111111"/>
                </a:solidFill>
                <a:latin typeface="Canela-Regular"/>
                <a:ea typeface="Canela-Regular"/>
                <a:cs typeface="Canela-Regular"/>
                <a:sym typeface="Canela-Regular"/>
              </a:defRPr>
            </a:pPr>
            <a:r>
              <a:t>	C mare = risc de overfitting.</a:t>
            </a:r>
          </a:p>
          <a:p>
            <a:pPr marL="165100" indent="-165100" defTabSz="12700">
              <a:lnSpc>
                <a:spcPct val="135000"/>
              </a:lnSpc>
              <a:spcBef>
                <a:spcPts val="1200"/>
              </a:spcBef>
              <a:tabLst>
                <a:tab pos="63500" algn="r"/>
                <a:tab pos="165100" algn="l"/>
              </a:tabLst>
              <a:defRPr sz="3200">
                <a:solidFill>
                  <a:srgbClr val="111111"/>
                </a:solidFill>
                <a:latin typeface="Canela-Regular"/>
                <a:ea typeface="Canela-Regular"/>
                <a:cs typeface="Canela-Regular"/>
                <a:sym typeface="Canela-Regular"/>
              </a:defRPr>
            </a:pPr>
            <a:r>
              <a:t>	Epsilon mare = model mai simplu, risc mai mic de overfitting, dar și posibil underfitting dacă este prea mare.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83"/>
                                        </p:tgtEl>
                                        <p:attrNameLst>
                                          <p:attrName>style.visibility</p:attrName>
                                        </p:attrNameLst>
                                      </p:cBhvr>
                                      <p:to>
                                        <p:strVal val="visible"/>
                                      </p:to>
                                    </p:set>
                                    <p:animEffect filter="dissolve" transition="in">
                                      <p:cBhvr>
                                        <p:cTn id="7" dur="2000"/>
                                        <p:tgtEl>
                                          <p:spTgt spid="58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585"/>
                                        </p:tgtEl>
                                        <p:attrNameLst>
                                          <p:attrName>style.visibility</p:attrName>
                                        </p:attrNameLst>
                                      </p:cBhvr>
                                      <p:to>
                                        <p:strVal val="visible"/>
                                      </p:to>
                                    </p:set>
                                    <p:animEffect filter="dissolve" transition="in">
                                      <p:cBhvr>
                                        <p:cTn id="12" dur="2000"/>
                                        <p:tgtEl>
                                          <p:spTgt spid="585"/>
                                        </p:tgtEl>
                                      </p:cBhvr>
                                    </p:animEffect>
                                  </p:childTnLst>
                                </p:cTn>
                              </p:par>
                            </p:childTnLst>
                          </p:cTn>
                        </p:par>
                        <p:par>
                          <p:cTn id="13" fill="hold">
                            <p:stCondLst>
                              <p:cond delay="2000"/>
                            </p:stCondLst>
                            <p:childTnLst>
                              <p:par>
                                <p:cTn id="14" presetClass="entr" nodeType="afterEffect" presetID="9" grpId="3" fill="hold">
                                  <p:stCondLst>
                                    <p:cond delay="0"/>
                                  </p:stCondLst>
                                  <p:iterate type="el" backwards="0">
                                    <p:tmAbs val="0"/>
                                  </p:iterate>
                                  <p:childTnLst>
                                    <p:set>
                                      <p:cBhvr>
                                        <p:cTn id="15" fill="hold"/>
                                        <p:tgtEl>
                                          <p:spTgt spid="587"/>
                                        </p:tgtEl>
                                        <p:attrNameLst>
                                          <p:attrName>style.visibility</p:attrName>
                                        </p:attrNameLst>
                                      </p:cBhvr>
                                      <p:to>
                                        <p:strVal val="visible"/>
                                      </p:to>
                                    </p:set>
                                    <p:animEffect filter="dissolve" transition="in">
                                      <p:cBhvr>
                                        <p:cTn id="16" dur="2000"/>
                                        <p:tgtEl>
                                          <p:spTgt spid="587"/>
                                        </p:tgtEl>
                                      </p:cBhvr>
                                    </p:animEffect>
                                  </p:childTnLst>
                                </p:cTn>
                              </p:par>
                            </p:childTnLst>
                          </p:cTn>
                        </p:par>
                        <p:par>
                          <p:cTn id="17" fill="hold">
                            <p:stCondLst>
                              <p:cond delay="4000"/>
                            </p:stCondLst>
                            <p:childTnLst>
                              <p:par>
                                <p:cTn id="18" presetClass="entr" nodeType="afterEffect" presetSubtype="8" presetID="2" grpId="4" fill="hold">
                                  <p:stCondLst>
                                    <p:cond delay="0"/>
                                  </p:stCondLst>
                                  <p:iterate type="el" backwards="0">
                                    <p:tmAbs val="0"/>
                                  </p:iterate>
                                  <p:childTnLst>
                                    <p:set>
                                      <p:cBhvr>
                                        <p:cTn id="19" fill="hold"/>
                                        <p:tgtEl>
                                          <p:spTgt spid="589"/>
                                        </p:tgtEl>
                                        <p:attrNameLst>
                                          <p:attrName>style.visibility</p:attrName>
                                        </p:attrNameLst>
                                      </p:cBhvr>
                                      <p:to>
                                        <p:strVal val="visible"/>
                                      </p:to>
                                    </p:set>
                                    <p:anim calcmode="lin" valueType="num">
                                      <p:cBhvr>
                                        <p:cTn id="20" dur="1000" fill="hold"/>
                                        <p:tgtEl>
                                          <p:spTgt spid="589"/>
                                        </p:tgtEl>
                                        <p:attrNameLst>
                                          <p:attrName>ppt_x</p:attrName>
                                        </p:attrNameLst>
                                      </p:cBhvr>
                                      <p:tavLst>
                                        <p:tav tm="0">
                                          <p:val>
                                            <p:strVal val="0-#ppt_w/2"/>
                                          </p:val>
                                        </p:tav>
                                        <p:tav tm="100000">
                                          <p:val>
                                            <p:strVal val="#ppt_x"/>
                                          </p:val>
                                        </p:tav>
                                      </p:tavLst>
                                    </p:anim>
                                    <p:anim calcmode="lin" valueType="num">
                                      <p:cBhvr>
                                        <p:cTn id="21" dur="1000" fill="hold"/>
                                        <p:tgtEl>
                                          <p:spTgt spid="58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Class="entr" nodeType="clickEffect" presetID="9" grpId="5" fill="hold">
                                  <p:stCondLst>
                                    <p:cond delay="0"/>
                                  </p:stCondLst>
                                  <p:iterate type="el" backwards="0">
                                    <p:tmAbs val="0"/>
                                  </p:iterate>
                                  <p:childTnLst>
                                    <p:set>
                                      <p:cBhvr>
                                        <p:cTn id="25" fill="hold"/>
                                        <p:tgtEl>
                                          <p:spTgt spid="590"/>
                                        </p:tgtEl>
                                        <p:attrNameLst>
                                          <p:attrName>style.visibility</p:attrName>
                                        </p:attrNameLst>
                                      </p:cBhvr>
                                      <p:to>
                                        <p:strVal val="visible"/>
                                      </p:to>
                                    </p:set>
                                    <p:animEffect filter="dissolve" transition="in">
                                      <p:cBhvr>
                                        <p:cTn id="26" dur="2000"/>
                                        <p:tgtEl>
                                          <p:spTgt spid="590"/>
                                        </p:tgtEl>
                                      </p:cBhvr>
                                    </p:animEffect>
                                  </p:childTnLst>
                                </p:cTn>
                              </p:par>
                            </p:childTnLst>
                          </p:cTn>
                        </p:par>
                        <p:par>
                          <p:cTn id="27" fill="hold">
                            <p:stCondLst>
                              <p:cond delay="2000"/>
                            </p:stCondLst>
                            <p:childTnLst>
                              <p:par>
                                <p:cTn id="28" presetClass="entr" nodeType="afterEffect" presetID="9" grpId="6" fill="hold">
                                  <p:stCondLst>
                                    <p:cond delay="0"/>
                                  </p:stCondLst>
                                  <p:iterate type="el" backwards="0">
                                    <p:tmAbs val="0"/>
                                  </p:iterate>
                                  <p:childTnLst>
                                    <p:set>
                                      <p:cBhvr>
                                        <p:cTn id="29" fill="hold"/>
                                        <p:tgtEl>
                                          <p:spTgt spid="592"/>
                                        </p:tgtEl>
                                        <p:attrNameLst>
                                          <p:attrName>style.visibility</p:attrName>
                                        </p:attrNameLst>
                                      </p:cBhvr>
                                      <p:to>
                                        <p:strVal val="visible"/>
                                      </p:to>
                                    </p:set>
                                    <p:animEffect filter="dissolve" transition="in">
                                      <p:cBhvr>
                                        <p:cTn id="30" dur="2000"/>
                                        <p:tgtEl>
                                          <p:spTgt spid="592"/>
                                        </p:tgtEl>
                                      </p:cBhvr>
                                    </p:animEffect>
                                  </p:childTnLst>
                                </p:cTn>
                              </p:par>
                            </p:childTnLst>
                          </p:cTn>
                        </p:par>
                        <p:par>
                          <p:cTn id="31" fill="hold">
                            <p:stCondLst>
                              <p:cond delay="4000"/>
                            </p:stCondLst>
                            <p:childTnLst>
                              <p:par>
                                <p:cTn id="32" presetClass="entr" nodeType="afterEffect" presetSubtype="8" presetID="2" grpId="7" fill="hold">
                                  <p:stCondLst>
                                    <p:cond delay="0"/>
                                  </p:stCondLst>
                                  <p:iterate type="el" backwards="0">
                                    <p:tmAbs val="0"/>
                                  </p:iterate>
                                  <p:childTnLst>
                                    <p:set>
                                      <p:cBhvr>
                                        <p:cTn id="33" fill="hold"/>
                                        <p:tgtEl>
                                          <p:spTgt spid="594"/>
                                        </p:tgtEl>
                                        <p:attrNameLst>
                                          <p:attrName>style.visibility</p:attrName>
                                        </p:attrNameLst>
                                      </p:cBhvr>
                                      <p:to>
                                        <p:strVal val="visible"/>
                                      </p:to>
                                    </p:set>
                                    <p:anim calcmode="lin" valueType="num">
                                      <p:cBhvr>
                                        <p:cTn id="34" dur="1000" fill="hold"/>
                                        <p:tgtEl>
                                          <p:spTgt spid="594"/>
                                        </p:tgtEl>
                                        <p:attrNameLst>
                                          <p:attrName>ppt_x</p:attrName>
                                        </p:attrNameLst>
                                      </p:cBhvr>
                                      <p:tavLst>
                                        <p:tav tm="0">
                                          <p:val>
                                            <p:strVal val="0-#ppt_w/2"/>
                                          </p:val>
                                        </p:tav>
                                        <p:tav tm="100000">
                                          <p:val>
                                            <p:strVal val="#ppt_x"/>
                                          </p:val>
                                        </p:tav>
                                      </p:tavLst>
                                    </p:anim>
                                    <p:anim calcmode="lin" valueType="num">
                                      <p:cBhvr>
                                        <p:cTn id="35" dur="1000" fill="hold"/>
                                        <p:tgtEl>
                                          <p:spTgt spid="594"/>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8" presetID="2" grpId="8" fill="hold">
                                  <p:stCondLst>
                                    <p:cond delay="0"/>
                                  </p:stCondLst>
                                  <p:iterate type="el" backwards="0">
                                    <p:tmAbs val="0"/>
                                  </p:iterate>
                                  <p:childTnLst>
                                    <p:set>
                                      <p:cBhvr>
                                        <p:cTn id="39" fill="hold"/>
                                        <p:tgtEl>
                                          <p:spTgt spid="595"/>
                                        </p:tgtEl>
                                        <p:attrNameLst>
                                          <p:attrName>style.visibility</p:attrName>
                                        </p:attrNameLst>
                                      </p:cBhvr>
                                      <p:to>
                                        <p:strVal val="visible"/>
                                      </p:to>
                                    </p:set>
                                    <p:anim calcmode="lin" valueType="num">
                                      <p:cBhvr>
                                        <p:cTn id="40" dur="1000" fill="hold"/>
                                        <p:tgtEl>
                                          <p:spTgt spid="595"/>
                                        </p:tgtEl>
                                        <p:attrNameLst>
                                          <p:attrName>ppt_x</p:attrName>
                                        </p:attrNameLst>
                                      </p:cBhvr>
                                      <p:tavLst>
                                        <p:tav tm="0">
                                          <p:val>
                                            <p:strVal val="0-#ppt_w/2"/>
                                          </p:val>
                                        </p:tav>
                                        <p:tav tm="100000">
                                          <p:val>
                                            <p:strVal val="#ppt_x"/>
                                          </p:val>
                                        </p:tav>
                                      </p:tavLst>
                                    </p:anim>
                                    <p:anim calcmode="lin" valueType="num">
                                      <p:cBhvr>
                                        <p:cTn id="41" dur="1000" fill="hold"/>
                                        <p:tgtEl>
                                          <p:spTgt spid="5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2" grpId="6"/>
      <p:bldP build="whole" bldLvl="1" animBg="1" rev="0" advAuto="0" spid="583" grpId="1"/>
      <p:bldP build="whole" bldLvl="1" animBg="1" rev="0" advAuto="0" spid="594" grpId="7"/>
      <p:bldP build="whole" bldLvl="1" animBg="1" rev="0" advAuto="0" spid="585" grpId="2"/>
      <p:bldP build="whole" bldLvl="1" animBg="1" rev="0" advAuto="0" spid="595" grpId="8"/>
      <p:bldP build="whole" bldLvl="1" animBg="1" rev="0" advAuto="0" spid="590" grpId="5"/>
      <p:bldP build="whole" bldLvl="1" animBg="1" rev="0" advAuto="0" spid="587" grpId="3"/>
      <p:bldP build="whole" bldLvl="1" animBg="1" rev="0" advAuto="0" spid="589" grpId="4"/>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That’s it for today!…"/>
          <p:cNvSpPr txBox="1"/>
          <p:nvPr>
            <p:ph type="title"/>
          </p:nvPr>
        </p:nvSpPr>
        <p:spPr>
          <a:xfrm>
            <a:off x="1219200" y="5994400"/>
            <a:ext cx="21945600" cy="1727200"/>
          </a:xfrm>
          <a:prstGeom prst="rect">
            <a:avLst/>
          </a:prstGeom>
        </p:spPr>
        <p:txBody>
          <a:bodyPr/>
          <a:lstStyle/>
          <a:p>
            <a:pPr defTabSz="1389888">
              <a:defRPr spc="-99" sz="4700"/>
            </a:pPr>
            <a:r>
              <a:t>That’s it for today!</a:t>
            </a:r>
          </a:p>
          <a:p>
            <a:pPr defTabSz="1389888">
              <a:defRPr spc="-99" sz="4700"/>
            </a:pPr>
            <a:r>
              <a:t>Now let’s do some exercises.</a:t>
            </a:r>
          </a:p>
        </p:txBody>
      </p:sp>
    </p:spTree>
  </p:cSld>
  <p:clrMapOvr>
    <a:masterClrMapping/>
  </p:clrMapOvr>
  <mc:AlternateContent xmlns:mc="http://schemas.openxmlformats.org/markup-compatibility/2006">
    <mc:Choice xmlns:p14="http://schemas.microsoft.com/office/powerpoint/2010/main" Requires="p14">
      <p:transition spd="slow" advClick="1" p14:dur="120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211"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212" name="Supervizate"/>
          <p:cNvSpPr txBox="1"/>
          <p:nvPr/>
        </p:nvSpPr>
        <p:spPr>
          <a:xfrm>
            <a:off x="9160410" y="876886"/>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Clasificare</a:t>
            </a:r>
          </a:p>
        </p:txBody>
      </p:sp>
      <p:graphicFrame>
        <p:nvGraphicFramePr>
          <p:cNvPr id="213" name="Tabelul 1"/>
          <p:cNvGraphicFramePr/>
          <p:nvPr/>
        </p:nvGraphicFramePr>
        <p:xfrm>
          <a:off x="2553046" y="3319334"/>
          <a:ext cx="15435026" cy="541903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855581"/>
                <a:gridCol w="3855581"/>
                <a:gridCol w="3855581"/>
                <a:gridCol w="3855581"/>
                <a:gridCol w="3855581"/>
              </a:tblGrid>
              <a:tr h="1081267">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Sepal Length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Sepal Width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Petal Length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Petal Width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Species</a:t>
                      </a:r>
                    </a:p>
                  </a:txBody>
                  <a:tcPr marL="0" marR="0" marT="0" marB="0" anchor="ctr" anchorCtr="0" horzOverflow="overflow">
                    <a:solidFill>
                      <a:schemeClr val="accent5"/>
                    </a:solidFill>
                  </a:tcPr>
                </a:tc>
              </a:tr>
              <a:tr h="1081267">
                <a:tc>
                  <a:txBody>
                    <a:bodyPr/>
                    <a:lstStyle/>
                    <a:p>
                      <a:pPr indent="457200">
                        <a:defRPr b="0" sz="1800"/>
                      </a:pPr>
                      <a:r>
                        <a:rPr sz="2000">
                          <a:latin typeface="Canela Text Regular"/>
                          <a:ea typeface="Canela Text Regular"/>
                          <a:cs typeface="Canela Text Regular"/>
                          <a:sym typeface="Canela Text Regular"/>
                        </a:rPr>
                        <a:t>5.1</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3.5</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1.4</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0.2</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0</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7.0</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3.2</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4.7</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1.4</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1</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6.3</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3.3</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6.0</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2.5</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2</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r>
            </a:tbl>
          </a:graphicData>
        </a:graphic>
      </p:graphicFrame>
      <p:pic>
        <p:nvPicPr>
          <p:cNvPr id="214" name="Linie Linie" descr="Linie Linie"/>
          <p:cNvPicPr>
            <a:picLocks noChangeAspect="0"/>
          </p:cNvPicPr>
          <p:nvPr/>
        </p:nvPicPr>
        <p:blipFill>
          <a:blip r:embed="rId2">
            <a:extLst/>
          </a:blip>
          <a:stretch>
            <a:fillRect/>
          </a:stretch>
        </p:blipFill>
        <p:spPr>
          <a:xfrm>
            <a:off x="2797628" y="9146457"/>
            <a:ext cx="15110142" cy="101601"/>
          </a:xfrm>
          <a:prstGeom prst="rect">
            <a:avLst/>
          </a:prstGeom>
        </p:spPr>
      </p:pic>
      <p:sp>
        <p:nvSpPr>
          <p:cNvPr id="216" name="Caracteristici / Atribute / Features"/>
          <p:cNvSpPr txBox="1"/>
          <p:nvPr/>
        </p:nvSpPr>
        <p:spPr>
          <a:xfrm>
            <a:off x="6277120" y="9488925"/>
            <a:ext cx="865237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Caracteristici / Atribute / Features</a:t>
            </a:r>
          </a:p>
        </p:txBody>
      </p:sp>
      <p:pic>
        <p:nvPicPr>
          <p:cNvPr id="217" name="Linie Linie" descr="Linie Linie"/>
          <p:cNvPicPr>
            <a:picLocks noChangeAspect="0"/>
          </p:cNvPicPr>
          <p:nvPr/>
        </p:nvPicPr>
        <p:blipFill>
          <a:blip r:embed="rId3">
            <a:extLst/>
          </a:blip>
          <a:stretch>
            <a:fillRect/>
          </a:stretch>
        </p:blipFill>
        <p:spPr>
          <a:xfrm>
            <a:off x="18023581" y="9146457"/>
            <a:ext cx="4101237" cy="101601"/>
          </a:xfrm>
          <a:prstGeom prst="rect">
            <a:avLst/>
          </a:prstGeom>
        </p:spPr>
      </p:pic>
      <p:pic>
        <p:nvPicPr>
          <p:cNvPr id="219" name="Oval Oval" descr="Oval Oval"/>
          <p:cNvPicPr>
            <a:picLocks noChangeAspect="0"/>
          </p:cNvPicPr>
          <p:nvPr/>
        </p:nvPicPr>
        <p:blipFill>
          <a:blip r:embed="rId4">
            <a:extLst/>
          </a:blip>
          <a:stretch>
            <a:fillRect/>
          </a:stretch>
        </p:blipFill>
        <p:spPr>
          <a:xfrm>
            <a:off x="17814909" y="8978393"/>
            <a:ext cx="4518582" cy="1340436"/>
          </a:xfrm>
          <a:prstGeom prst="rect">
            <a:avLst/>
          </a:prstGeom>
        </p:spPr>
      </p:pic>
      <p:sp>
        <p:nvSpPr>
          <p:cNvPr id="221" name="0 - Iris-Setosa"/>
          <p:cNvSpPr txBox="1"/>
          <p:nvPr/>
        </p:nvSpPr>
        <p:spPr>
          <a:xfrm>
            <a:off x="17352488" y="10565200"/>
            <a:ext cx="359752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0 - Iris-Setosa</a:t>
            </a:r>
          </a:p>
        </p:txBody>
      </p:sp>
      <p:sp>
        <p:nvSpPr>
          <p:cNvPr id="222" name="1 - Iris-Versicolor"/>
          <p:cNvSpPr txBox="1"/>
          <p:nvPr/>
        </p:nvSpPr>
        <p:spPr>
          <a:xfrm>
            <a:off x="17453443" y="11249788"/>
            <a:ext cx="4415533"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1 - Iris-Versicolor</a:t>
            </a:r>
          </a:p>
        </p:txBody>
      </p:sp>
      <p:sp>
        <p:nvSpPr>
          <p:cNvPr id="223" name="2 - Iris-Virginica"/>
          <p:cNvSpPr txBox="1"/>
          <p:nvPr/>
        </p:nvSpPr>
        <p:spPr>
          <a:xfrm>
            <a:off x="17389944" y="11863719"/>
            <a:ext cx="420843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2 - Iris-Virginica</a:t>
            </a:r>
          </a:p>
        </p:txBody>
      </p:sp>
      <p:sp>
        <p:nvSpPr>
          <p:cNvPr id="224" name="Etichetă / Clasă"/>
          <p:cNvSpPr txBox="1"/>
          <p:nvPr/>
        </p:nvSpPr>
        <p:spPr>
          <a:xfrm>
            <a:off x="18066979" y="9266680"/>
            <a:ext cx="401444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Etichetă / Clasă</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9"/>
                                        </p:tgtEl>
                                        <p:attrNameLst>
                                          <p:attrName>style.visibility</p:attrName>
                                        </p:attrNameLst>
                                      </p:cBhvr>
                                      <p:to>
                                        <p:strVal val="visible"/>
                                      </p:to>
                                    </p:set>
                                    <p:animEffect filter="dissolve" transition="in">
                                      <p:cBhvr>
                                        <p:cTn id="7" dur="2000"/>
                                        <p:tgtEl>
                                          <p:spTgt spid="219"/>
                                        </p:tgtEl>
                                      </p:cBhvr>
                                    </p:animEffect>
                                  </p:childTnLst>
                                </p:cTn>
                              </p:par>
                            </p:childTnLst>
                          </p:cTn>
                        </p:par>
                        <p:par>
                          <p:cTn id="8" fill="hold">
                            <p:stCondLst>
                              <p:cond delay="2000"/>
                            </p:stCondLst>
                            <p:childTnLst>
                              <p:par>
                                <p:cTn id="9" presetClass="entr" nodeType="afterEffect" presetSubtype="8" presetID="2" grpId="2" fill="hold">
                                  <p:stCondLst>
                                    <p:cond delay="0"/>
                                  </p:stCondLst>
                                  <p:iterate type="el" backwards="0">
                                    <p:tmAbs val="0"/>
                                  </p:iterate>
                                  <p:childTnLst>
                                    <p:set>
                                      <p:cBhvr>
                                        <p:cTn id="10" fill="hold"/>
                                        <p:tgtEl>
                                          <p:spTgt spid="221"/>
                                        </p:tgtEl>
                                        <p:attrNameLst>
                                          <p:attrName>style.visibility</p:attrName>
                                        </p:attrNameLst>
                                      </p:cBhvr>
                                      <p:to>
                                        <p:strVal val="visible"/>
                                      </p:to>
                                    </p:set>
                                    <p:anim calcmode="lin" valueType="num">
                                      <p:cBhvr>
                                        <p:cTn id="11" dur="1000" fill="hold"/>
                                        <p:tgtEl>
                                          <p:spTgt spid="221"/>
                                        </p:tgtEl>
                                        <p:attrNameLst>
                                          <p:attrName>ppt_x</p:attrName>
                                        </p:attrNameLst>
                                      </p:cBhvr>
                                      <p:tavLst>
                                        <p:tav tm="0">
                                          <p:val>
                                            <p:strVal val="0-#ppt_w/2"/>
                                          </p:val>
                                        </p:tav>
                                        <p:tav tm="100000">
                                          <p:val>
                                            <p:strVal val="#ppt_x"/>
                                          </p:val>
                                        </p:tav>
                                      </p:tavLst>
                                    </p:anim>
                                    <p:anim calcmode="lin" valueType="num">
                                      <p:cBhvr>
                                        <p:cTn id="12" dur="1000" fill="hold"/>
                                        <p:tgtEl>
                                          <p:spTgt spid="221"/>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Class="entr" nodeType="afterEffect" presetSubtype="8" presetID="2" grpId="3" fill="hold">
                                  <p:stCondLst>
                                    <p:cond delay="0"/>
                                  </p:stCondLst>
                                  <p:iterate type="el" backwards="0">
                                    <p:tmAbs val="0"/>
                                  </p:iterate>
                                  <p:childTnLst>
                                    <p:set>
                                      <p:cBhvr>
                                        <p:cTn id="15" fill="hold"/>
                                        <p:tgtEl>
                                          <p:spTgt spid="222"/>
                                        </p:tgtEl>
                                        <p:attrNameLst>
                                          <p:attrName>style.visibility</p:attrName>
                                        </p:attrNameLst>
                                      </p:cBhvr>
                                      <p:to>
                                        <p:strVal val="visible"/>
                                      </p:to>
                                    </p:set>
                                    <p:anim calcmode="lin" valueType="num">
                                      <p:cBhvr>
                                        <p:cTn id="16" dur="1000" fill="hold"/>
                                        <p:tgtEl>
                                          <p:spTgt spid="222"/>
                                        </p:tgtEl>
                                        <p:attrNameLst>
                                          <p:attrName>ppt_x</p:attrName>
                                        </p:attrNameLst>
                                      </p:cBhvr>
                                      <p:tavLst>
                                        <p:tav tm="0">
                                          <p:val>
                                            <p:strVal val="0-#ppt_w/2"/>
                                          </p:val>
                                        </p:tav>
                                        <p:tav tm="100000">
                                          <p:val>
                                            <p:strVal val="#ppt_x"/>
                                          </p:val>
                                        </p:tav>
                                      </p:tavLst>
                                    </p:anim>
                                    <p:anim calcmode="lin" valueType="num">
                                      <p:cBhvr>
                                        <p:cTn id="17" dur="1000" fill="hold"/>
                                        <p:tgtEl>
                                          <p:spTgt spid="222"/>
                                        </p:tgtEl>
                                        <p:attrNameLst>
                                          <p:attrName>ppt_y</p:attrName>
                                        </p:attrNameLst>
                                      </p:cBhvr>
                                      <p:tavLst>
                                        <p:tav tm="0">
                                          <p:val>
                                            <p:strVal val="#ppt_y"/>
                                          </p:val>
                                        </p:tav>
                                        <p:tav tm="100000">
                                          <p:val>
                                            <p:strVal val="#ppt_y"/>
                                          </p:val>
                                        </p:tav>
                                      </p:tavLst>
                                    </p:anim>
                                  </p:childTnLst>
                                </p:cTn>
                              </p:par>
                            </p:childTnLst>
                          </p:cTn>
                        </p:par>
                        <p:par>
                          <p:cTn id="18" fill="hold">
                            <p:stCondLst>
                              <p:cond delay="4000"/>
                            </p:stCondLst>
                            <p:childTnLst>
                              <p:par>
                                <p:cTn id="19" presetClass="entr" nodeType="afterEffect" presetSubtype="8" presetID="2" grpId="4" fill="hold">
                                  <p:stCondLst>
                                    <p:cond delay="0"/>
                                  </p:stCondLst>
                                  <p:iterate type="el" backwards="0">
                                    <p:tmAbs val="0"/>
                                  </p:iterate>
                                  <p:childTnLst>
                                    <p:set>
                                      <p:cBhvr>
                                        <p:cTn id="20" fill="hold"/>
                                        <p:tgtEl>
                                          <p:spTgt spid="223"/>
                                        </p:tgtEl>
                                        <p:attrNameLst>
                                          <p:attrName>style.visibility</p:attrName>
                                        </p:attrNameLst>
                                      </p:cBhvr>
                                      <p:to>
                                        <p:strVal val="visible"/>
                                      </p:to>
                                    </p:set>
                                    <p:anim calcmode="lin" valueType="num">
                                      <p:cBhvr>
                                        <p:cTn id="21" dur="1000" fill="hold"/>
                                        <p:tgtEl>
                                          <p:spTgt spid="223"/>
                                        </p:tgtEl>
                                        <p:attrNameLst>
                                          <p:attrName>ppt_x</p:attrName>
                                        </p:attrNameLst>
                                      </p:cBhvr>
                                      <p:tavLst>
                                        <p:tav tm="0">
                                          <p:val>
                                            <p:strVal val="0-#ppt_w/2"/>
                                          </p:val>
                                        </p:tav>
                                        <p:tav tm="100000">
                                          <p:val>
                                            <p:strVal val="#ppt_x"/>
                                          </p:val>
                                        </p:tav>
                                      </p:tavLst>
                                    </p:anim>
                                    <p:anim calcmode="lin" valueType="num">
                                      <p:cBhvr>
                                        <p:cTn id="22" dur="1000" fill="hold"/>
                                        <p:tgtEl>
                                          <p:spTgt spid="2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4"/>
      <p:bldP build="whole" bldLvl="1" animBg="1" rev="0" advAuto="0" spid="222" grpId="3"/>
      <p:bldP build="whole" bldLvl="1" animBg="1" rev="0" advAuto="0" spid="219" grpId="1"/>
      <p:bldP build="whole" bldLvl="1" animBg="1" rev="0" advAuto="0" spid="221"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227"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228" name="Supervizate"/>
          <p:cNvSpPr txBox="1"/>
          <p:nvPr/>
        </p:nvSpPr>
        <p:spPr>
          <a:xfrm>
            <a:off x="9160410" y="876886"/>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Clasificare</a:t>
            </a:r>
          </a:p>
        </p:txBody>
      </p:sp>
      <p:graphicFrame>
        <p:nvGraphicFramePr>
          <p:cNvPr id="229" name="Tabelul 1"/>
          <p:cNvGraphicFramePr/>
          <p:nvPr/>
        </p:nvGraphicFramePr>
        <p:xfrm>
          <a:off x="6408628" y="3197503"/>
          <a:ext cx="15435026" cy="541903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855581"/>
                <a:gridCol w="3855581"/>
                <a:gridCol w="3855581"/>
              </a:tblGrid>
              <a:tr h="1081267">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Sepal Length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Sepal Width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Species</a:t>
                      </a:r>
                    </a:p>
                  </a:txBody>
                  <a:tcPr marL="0" marR="0" marT="0" marB="0" anchor="ctr" anchorCtr="0" horzOverflow="overflow">
                    <a:solidFill>
                      <a:schemeClr val="accent5"/>
                    </a:solidFill>
                  </a:tcPr>
                </a:tc>
              </a:tr>
              <a:tr h="1081267">
                <a:tc>
                  <a:txBody>
                    <a:bodyPr/>
                    <a:lstStyle/>
                    <a:p>
                      <a:pPr indent="457200">
                        <a:defRPr b="0" sz="1800"/>
                      </a:pPr>
                      <a:r>
                        <a:rPr sz="2000">
                          <a:latin typeface="Canela Text Regular"/>
                          <a:ea typeface="Canela Text Regular"/>
                          <a:cs typeface="Canela Text Regular"/>
                          <a:sym typeface="Canela Text Regular"/>
                        </a:rPr>
                        <a:t>5.1</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3.5</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0</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7.0</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3.2</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1</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6.3</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3.3</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2</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r>
            </a:tbl>
          </a:graphicData>
        </a:graphic>
      </p:graphicFrame>
      <p:pic>
        <p:nvPicPr>
          <p:cNvPr id="230" name="Linie Linie" descr="Linie Linie"/>
          <p:cNvPicPr>
            <a:picLocks noChangeAspect="0"/>
          </p:cNvPicPr>
          <p:nvPr/>
        </p:nvPicPr>
        <p:blipFill>
          <a:blip r:embed="rId2">
            <a:extLst/>
          </a:blip>
          <a:stretch>
            <a:fillRect/>
          </a:stretch>
        </p:blipFill>
        <p:spPr>
          <a:xfrm>
            <a:off x="6476230" y="9146457"/>
            <a:ext cx="7497546" cy="101601"/>
          </a:xfrm>
          <a:prstGeom prst="rect">
            <a:avLst/>
          </a:prstGeom>
        </p:spPr>
      </p:pic>
      <p:sp>
        <p:nvSpPr>
          <p:cNvPr id="232" name="Caracteristici / Atribute / Features"/>
          <p:cNvSpPr txBox="1"/>
          <p:nvPr/>
        </p:nvSpPr>
        <p:spPr>
          <a:xfrm>
            <a:off x="5383114" y="9488926"/>
            <a:ext cx="865237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Caracteristici / Atribute / Features</a:t>
            </a:r>
          </a:p>
        </p:txBody>
      </p:sp>
      <p:pic>
        <p:nvPicPr>
          <p:cNvPr id="233" name="Linie Linie" descr="Linie Linie"/>
          <p:cNvPicPr>
            <a:picLocks noChangeAspect="0"/>
          </p:cNvPicPr>
          <p:nvPr/>
        </p:nvPicPr>
        <p:blipFill>
          <a:blip r:embed="rId3">
            <a:extLst/>
          </a:blip>
          <a:stretch>
            <a:fillRect/>
          </a:stretch>
        </p:blipFill>
        <p:spPr>
          <a:xfrm>
            <a:off x="14352871" y="9146457"/>
            <a:ext cx="4101237" cy="101601"/>
          </a:xfrm>
          <a:prstGeom prst="rect">
            <a:avLst/>
          </a:prstGeom>
        </p:spPr>
      </p:pic>
      <p:sp>
        <p:nvSpPr>
          <p:cNvPr id="235" name="Etichetă / Clasă"/>
          <p:cNvSpPr txBox="1"/>
          <p:nvPr/>
        </p:nvSpPr>
        <p:spPr>
          <a:xfrm>
            <a:off x="14559550" y="9368492"/>
            <a:ext cx="401444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Etichetă / Clasă</a:t>
            </a:r>
          </a:p>
        </p:txBody>
      </p:sp>
      <p:pic>
        <p:nvPicPr>
          <p:cNvPr id="236" name="Oval Oval" descr="Oval Oval"/>
          <p:cNvPicPr>
            <a:picLocks noChangeAspect="0"/>
          </p:cNvPicPr>
          <p:nvPr/>
        </p:nvPicPr>
        <p:blipFill>
          <a:blip r:embed="rId4">
            <a:extLst/>
          </a:blip>
          <a:stretch>
            <a:fillRect/>
          </a:stretch>
        </p:blipFill>
        <p:spPr>
          <a:xfrm>
            <a:off x="14359004" y="9222599"/>
            <a:ext cx="4415533" cy="1028386"/>
          </a:xfrm>
          <a:prstGeom prst="rect">
            <a:avLst/>
          </a:prstGeom>
        </p:spPr>
      </p:pic>
      <p:sp>
        <p:nvSpPr>
          <p:cNvPr id="238" name="0 - Iris-Setosa"/>
          <p:cNvSpPr txBox="1"/>
          <p:nvPr/>
        </p:nvSpPr>
        <p:spPr>
          <a:xfrm>
            <a:off x="14768008" y="10565200"/>
            <a:ext cx="359752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0 - Iris-Setosa</a:t>
            </a:r>
          </a:p>
        </p:txBody>
      </p:sp>
      <p:sp>
        <p:nvSpPr>
          <p:cNvPr id="239" name="1 - Iris-Versicolor"/>
          <p:cNvSpPr txBox="1"/>
          <p:nvPr/>
        </p:nvSpPr>
        <p:spPr>
          <a:xfrm>
            <a:off x="14868963" y="11249788"/>
            <a:ext cx="4415533"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1 - Iris-Versicolor</a:t>
            </a:r>
          </a:p>
        </p:txBody>
      </p:sp>
      <p:sp>
        <p:nvSpPr>
          <p:cNvPr id="240" name="2 - Iris-Virginica"/>
          <p:cNvSpPr txBox="1"/>
          <p:nvPr/>
        </p:nvSpPr>
        <p:spPr>
          <a:xfrm>
            <a:off x="14805465" y="11863720"/>
            <a:ext cx="420843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2 - Iris-Virginica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243"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244" name="Supervizate"/>
          <p:cNvSpPr txBox="1"/>
          <p:nvPr/>
        </p:nvSpPr>
        <p:spPr>
          <a:xfrm>
            <a:off x="9160410" y="876886"/>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Clasificare</a:t>
            </a:r>
          </a:p>
        </p:txBody>
      </p:sp>
      <p:sp>
        <p:nvSpPr>
          <p:cNvPr id="245" name="K-Nearest Neighbors"/>
          <p:cNvSpPr txBox="1"/>
          <p:nvPr/>
        </p:nvSpPr>
        <p:spPr>
          <a:xfrm>
            <a:off x="1538908" y="5480049"/>
            <a:ext cx="21870046" cy="2755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400">
                <a:latin typeface="Georgia"/>
                <a:ea typeface="Georgia"/>
                <a:cs typeface="Georgia"/>
                <a:sym typeface="Georgia"/>
              </a:defRPr>
            </a:lvl1pPr>
          </a:lstStyle>
          <a:p>
            <a:pPr/>
            <a:r>
              <a:t>K-Nearest Neighbors</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248"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sp>
        <p:nvSpPr>
          <p:cNvPr id="249"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K-Nearest Neighbors</a:t>
            </a:r>
          </a:p>
        </p:txBody>
      </p:sp>
      <p:graphicFrame>
        <p:nvGraphicFramePr>
          <p:cNvPr id="250" name="Tabelul 1"/>
          <p:cNvGraphicFramePr/>
          <p:nvPr/>
        </p:nvGraphicFramePr>
        <p:xfrm>
          <a:off x="6408627" y="3197503"/>
          <a:ext cx="15435027" cy="541903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855581"/>
                <a:gridCol w="3855581"/>
                <a:gridCol w="3855581"/>
              </a:tblGrid>
              <a:tr h="1081267">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Sepal Length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Sepal Width</a:t>
                      </a:r>
                    </a:p>
                  </a:txBody>
                  <a:tcPr marL="0" marR="0" marT="0" marB="0" anchor="ctr" anchorCtr="0" horzOverflow="overflow"/>
                </a:tc>
                <a:tc>
                  <a:txBody>
                    <a:bodyPr/>
                    <a:lstStyle/>
                    <a:p>
                      <a:pPr indent="457200">
                        <a:defRPr b="0" sz="1800">
                          <a:solidFill>
                            <a:srgbClr val="000000"/>
                          </a:solidFill>
                        </a:defRPr>
                      </a:pPr>
                      <a:r>
                        <a:rPr sz="2000">
                          <a:solidFill>
                            <a:srgbClr val="FFFFFF"/>
                          </a:solidFill>
                          <a:latin typeface="Canela Text Regular"/>
                          <a:ea typeface="Canela Text Regular"/>
                          <a:cs typeface="Canela Text Regular"/>
                          <a:sym typeface="Canela Text Regular"/>
                        </a:rPr>
                        <a:t>Species</a:t>
                      </a:r>
                    </a:p>
                  </a:txBody>
                  <a:tcPr marL="0" marR="0" marT="0" marB="0" anchor="ctr" anchorCtr="0" horzOverflow="overflow">
                    <a:solidFill>
                      <a:schemeClr val="accent5"/>
                    </a:solidFill>
                  </a:tcPr>
                </a:tc>
              </a:tr>
              <a:tr h="1081267">
                <a:tc>
                  <a:txBody>
                    <a:bodyPr/>
                    <a:lstStyle/>
                    <a:p>
                      <a:pPr indent="457200">
                        <a:defRPr b="0" sz="1800"/>
                      </a:pPr>
                      <a:r>
                        <a:rPr sz="2000">
                          <a:latin typeface="Canela Text Regular"/>
                          <a:ea typeface="Canela Text Regular"/>
                          <a:cs typeface="Canela Text Regular"/>
                          <a:sym typeface="Canela Text Regular"/>
                        </a:rPr>
                        <a:t>5.1</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3.5</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0</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7.0</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3.2</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1</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6.3</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3.3</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2</a:t>
                      </a:r>
                    </a:p>
                  </a:txBody>
                  <a:tcPr marL="0" marR="0" marT="0" marB="0" anchor="ctr" anchorCtr="0" horzOverflow="overflow"/>
                </a:tc>
              </a:tr>
              <a:tr h="1081267">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c>
                  <a:txBody>
                    <a:bodyPr/>
                    <a:lstStyle/>
                    <a:p>
                      <a:pPr indent="457200">
                        <a:defRPr b="0" sz="1800"/>
                      </a:pPr>
                      <a:r>
                        <a:rPr sz="2000">
                          <a:latin typeface="Canela Text Regular"/>
                          <a:ea typeface="Canela Text Regular"/>
                          <a:cs typeface="Canela Text Regular"/>
                          <a:sym typeface="Canela Text Regular"/>
                        </a:rPr>
                        <a:t>…</a:t>
                      </a:r>
                    </a:p>
                  </a:txBody>
                  <a:tcPr marL="0" marR="0" marT="0" marB="0" anchor="ctr" anchorCtr="0" horzOverflow="overflow"/>
                </a:tc>
              </a:tr>
            </a:tbl>
          </a:graphicData>
        </a:graphic>
      </p:graphicFrame>
      <p:pic>
        <p:nvPicPr>
          <p:cNvPr id="251" name="Linie Linie" descr="Linie Linie"/>
          <p:cNvPicPr>
            <a:picLocks noChangeAspect="0"/>
          </p:cNvPicPr>
          <p:nvPr/>
        </p:nvPicPr>
        <p:blipFill>
          <a:blip r:embed="rId2">
            <a:extLst/>
          </a:blip>
          <a:stretch>
            <a:fillRect/>
          </a:stretch>
        </p:blipFill>
        <p:spPr>
          <a:xfrm>
            <a:off x="6476230" y="9146457"/>
            <a:ext cx="7497546" cy="101601"/>
          </a:xfrm>
          <a:prstGeom prst="rect">
            <a:avLst/>
          </a:prstGeom>
        </p:spPr>
      </p:pic>
      <p:sp>
        <p:nvSpPr>
          <p:cNvPr id="253" name="Caracteristici / Atribute / Features"/>
          <p:cNvSpPr txBox="1"/>
          <p:nvPr/>
        </p:nvSpPr>
        <p:spPr>
          <a:xfrm>
            <a:off x="5383114" y="9488926"/>
            <a:ext cx="865237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Caracteristici / Atribute / Features</a:t>
            </a:r>
          </a:p>
        </p:txBody>
      </p:sp>
      <p:pic>
        <p:nvPicPr>
          <p:cNvPr id="254" name="Linie Linie" descr="Linie Linie"/>
          <p:cNvPicPr>
            <a:picLocks noChangeAspect="0"/>
          </p:cNvPicPr>
          <p:nvPr/>
        </p:nvPicPr>
        <p:blipFill>
          <a:blip r:embed="rId3">
            <a:extLst/>
          </a:blip>
          <a:stretch>
            <a:fillRect/>
          </a:stretch>
        </p:blipFill>
        <p:spPr>
          <a:xfrm>
            <a:off x="14352871" y="9146457"/>
            <a:ext cx="4101237" cy="101601"/>
          </a:xfrm>
          <a:prstGeom prst="rect">
            <a:avLst/>
          </a:prstGeom>
        </p:spPr>
      </p:pic>
      <p:sp>
        <p:nvSpPr>
          <p:cNvPr id="256" name="Etichetă / Clasă"/>
          <p:cNvSpPr txBox="1"/>
          <p:nvPr/>
        </p:nvSpPr>
        <p:spPr>
          <a:xfrm>
            <a:off x="14559549" y="9266680"/>
            <a:ext cx="401444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Etichetă / Clasă</a:t>
            </a:r>
          </a:p>
        </p:txBody>
      </p:sp>
      <p:pic>
        <p:nvPicPr>
          <p:cNvPr id="257" name="Oval Oval" descr="Oval Oval"/>
          <p:cNvPicPr>
            <a:picLocks noChangeAspect="0"/>
          </p:cNvPicPr>
          <p:nvPr/>
        </p:nvPicPr>
        <p:blipFill>
          <a:blip r:embed="rId4">
            <a:extLst/>
          </a:blip>
          <a:stretch>
            <a:fillRect/>
          </a:stretch>
        </p:blipFill>
        <p:spPr>
          <a:xfrm>
            <a:off x="13994844" y="9018387"/>
            <a:ext cx="5143852" cy="1233188"/>
          </a:xfrm>
          <a:prstGeom prst="rect">
            <a:avLst/>
          </a:prstGeom>
        </p:spPr>
      </p:pic>
      <p:sp>
        <p:nvSpPr>
          <p:cNvPr id="259" name="0 - Iris-Setosa"/>
          <p:cNvSpPr txBox="1"/>
          <p:nvPr/>
        </p:nvSpPr>
        <p:spPr>
          <a:xfrm>
            <a:off x="14768008" y="10565200"/>
            <a:ext cx="359752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0 - Iris-Setosa</a:t>
            </a:r>
          </a:p>
        </p:txBody>
      </p:sp>
      <p:sp>
        <p:nvSpPr>
          <p:cNvPr id="260" name="1 - Iris-Versicolor"/>
          <p:cNvSpPr txBox="1"/>
          <p:nvPr/>
        </p:nvSpPr>
        <p:spPr>
          <a:xfrm>
            <a:off x="14868963" y="11249789"/>
            <a:ext cx="4415533"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1 - Iris-Versicolor</a:t>
            </a:r>
          </a:p>
        </p:txBody>
      </p:sp>
      <p:sp>
        <p:nvSpPr>
          <p:cNvPr id="261" name="2 - Iris-Virginica"/>
          <p:cNvSpPr txBox="1"/>
          <p:nvPr/>
        </p:nvSpPr>
        <p:spPr>
          <a:xfrm>
            <a:off x="14805465" y="11863720"/>
            <a:ext cx="420843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eorgia"/>
                <a:ea typeface="Georgia"/>
                <a:cs typeface="Georgia"/>
                <a:sym typeface="Georgia"/>
              </a:defRPr>
            </a:lvl1pPr>
          </a:lstStyle>
          <a:p>
            <a:pPr/>
            <a:r>
              <a:t>2 - Iris-Virginica</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upervizate"/>
          <p:cNvSpPr txBox="1"/>
          <p:nvPr/>
        </p:nvSpPr>
        <p:spPr>
          <a:xfrm>
            <a:off x="-7076862" y="8031024"/>
            <a:ext cx="8358424"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Supervizate</a:t>
            </a:r>
          </a:p>
        </p:txBody>
      </p:sp>
      <p:sp>
        <p:nvSpPr>
          <p:cNvPr id="264" name="Nesupervizate"/>
          <p:cNvSpPr txBox="1"/>
          <p:nvPr/>
        </p:nvSpPr>
        <p:spPr>
          <a:xfrm>
            <a:off x="25150122" y="8180849"/>
            <a:ext cx="83584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Nesupervizate</a:t>
            </a:r>
          </a:p>
        </p:txBody>
      </p:sp>
      <p:pic>
        <p:nvPicPr>
          <p:cNvPr id="265" name="Captură de ecran din 2024-10-13 la 20.40.55.png" descr="Captură de ecran din 2024-10-13 la 20.40.55.png"/>
          <p:cNvPicPr>
            <a:picLocks noChangeAspect="1"/>
          </p:cNvPicPr>
          <p:nvPr/>
        </p:nvPicPr>
        <p:blipFill>
          <a:blip r:embed="rId2">
            <a:extLst/>
          </a:blip>
          <a:stretch>
            <a:fillRect/>
          </a:stretch>
        </p:blipFill>
        <p:spPr>
          <a:xfrm>
            <a:off x="5349805" y="2702305"/>
            <a:ext cx="13684390" cy="10355094"/>
          </a:xfrm>
          <a:prstGeom prst="rect">
            <a:avLst/>
          </a:prstGeom>
          <a:ln w="12700">
            <a:miter lim="400000"/>
          </a:ln>
        </p:spPr>
      </p:pic>
      <p:sp>
        <p:nvSpPr>
          <p:cNvPr id="266" name="Supervizate"/>
          <p:cNvSpPr txBox="1"/>
          <p:nvPr/>
        </p:nvSpPr>
        <p:spPr>
          <a:xfrm>
            <a:off x="6158863" y="633224"/>
            <a:ext cx="139765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latin typeface="Canela Text Regular"/>
                <a:ea typeface="Canela Text Regular"/>
                <a:cs typeface="Canela Text Regular"/>
                <a:sym typeface="Canela Text Regular"/>
              </a:defRPr>
            </a:lvl1pPr>
          </a:lstStyle>
          <a:p>
            <a:pPr/>
            <a:r>
              <a:t>K-Nearest Neighbors</a:t>
            </a:r>
          </a:p>
        </p:txBody>
      </p:sp>
    </p:spTree>
  </p:cSld>
  <p:clrMapOvr>
    <a:masterClrMapping/>
  </p:clrMapOvr>
  <mc:AlternateContent xmlns:mc="http://schemas.openxmlformats.org/markup-compatibility/2006">
    <mc:Choice xmlns:p14="http://schemas.microsoft.com/office/powerpoint/2010/main" Requires="p14">
      <p:transition spd="slow" advClick="1" p14:dur="1200">
        <p14:warp dir="in"/>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